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Clear Sans Bold" charset="1" panose="020B0803030202020304"/>
      <p:regular r:id="rId32"/>
    </p:embeddedFont>
    <p:embeddedFont>
      <p:font typeface="Clear Sans" charset="1" panose="020B0503030202020304"/>
      <p:regular r:id="rId33"/>
    </p:embeddedFont>
    <p:embeddedFont>
      <p:font typeface="Clear Sans Medium" charset="1" panose="020B06030302020203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6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https://youtu.be/fJ2fqv5y0Gs?si=oZaI_AoXGFVdv_z-" TargetMode="External" Type="http://schemas.openxmlformats.org/officeDocument/2006/relationships/hyperlink"/><Relationship Id="rId7" Target="https://l.messenger.com/l.php?u=https%3A%2F%2Fdrive.google.com%2Fdrive%2Ffolders%2F162shovCyJWYr-kaj-63ivEm-odCHP9Iu%3Fusp%3Dsharing&amp;h=AT2xCbs-dZMzxtYUvgWIKs_hnen8QZbYIUKk87OZ7LFsoauCTHQnmbWfhIbRrHbvuwU_4V7BUUXOWfwylaCX8G-RhLPXOZlBpCIh0XqnhUt6DNpR8Io9hbFu9_A3S1sj614sIA"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8924277" y="820307"/>
            <a:ext cx="8436807" cy="8646387"/>
            <a:chOff x="0" y="0"/>
            <a:chExt cx="11249077" cy="11528516"/>
          </a:xfrm>
        </p:grpSpPr>
        <p:sp>
          <p:nvSpPr>
            <p:cNvPr name="TextBox 3" id="3"/>
            <p:cNvSpPr txBox="true"/>
            <p:nvPr/>
          </p:nvSpPr>
          <p:spPr>
            <a:xfrm rot="0">
              <a:off x="0" y="1927799"/>
              <a:ext cx="11249077" cy="4166659"/>
            </a:xfrm>
            <a:prstGeom prst="rect">
              <a:avLst/>
            </a:prstGeom>
          </p:spPr>
          <p:txBody>
            <a:bodyPr anchor="t" rtlCol="false" tIns="0" lIns="0" bIns="0" rIns="0">
              <a:spAutoFit/>
            </a:bodyPr>
            <a:lstStyle/>
            <a:p>
              <a:pPr algn="l">
                <a:lnSpc>
                  <a:spcPts val="8000"/>
                </a:lnSpc>
              </a:pPr>
              <a:r>
                <a:rPr lang="en-US" sz="8000" b="true">
                  <a:solidFill>
                    <a:srgbClr val="F7B4A7"/>
                  </a:solidFill>
                  <a:latin typeface="Clear Sans Bold"/>
                  <a:ea typeface="Clear Sans Bold"/>
                  <a:cs typeface="Clear Sans Bold"/>
                  <a:sym typeface="Clear Sans Bold"/>
                </a:rPr>
                <a:t>Tìm kiếm đường đi trên bản đồ HUST</a:t>
              </a:r>
            </a:p>
          </p:txBody>
        </p:sp>
        <p:sp>
          <p:nvSpPr>
            <p:cNvPr name="TextBox 4" id="4"/>
            <p:cNvSpPr txBox="true"/>
            <p:nvPr/>
          </p:nvSpPr>
          <p:spPr>
            <a:xfrm rot="0">
              <a:off x="0" y="-47625"/>
              <a:ext cx="11249077" cy="1083945"/>
            </a:xfrm>
            <a:prstGeom prst="rect">
              <a:avLst/>
            </a:prstGeom>
          </p:spPr>
          <p:txBody>
            <a:bodyPr anchor="t" rtlCol="false" tIns="0" lIns="0" bIns="0" rIns="0">
              <a:spAutoFit/>
            </a:bodyPr>
            <a:lstStyle/>
            <a:p>
              <a:pPr algn="l">
                <a:lnSpc>
                  <a:spcPts val="3359"/>
                </a:lnSpc>
              </a:pPr>
              <a:r>
                <a:rPr lang="en-US" sz="2400">
                  <a:solidFill>
                    <a:srgbClr val="94DDDE"/>
                  </a:solidFill>
                  <a:latin typeface="Clear Sans"/>
                  <a:ea typeface="Clear Sans"/>
                  <a:cs typeface="Clear Sans"/>
                  <a:sym typeface="Clear Sans"/>
                </a:rPr>
                <a:t>           CẤU TRÚC DỮ LIỆU VÀ GIẢI THUẬT NHÓM KTQL</a:t>
              </a:r>
            </a:p>
            <a:p>
              <a:pPr algn="l">
                <a:lnSpc>
                  <a:spcPts val="3359"/>
                </a:lnSpc>
              </a:pPr>
              <a:r>
                <a:rPr lang="en-US" sz="2400">
                  <a:solidFill>
                    <a:srgbClr val="94DDDE"/>
                  </a:solidFill>
                  <a:latin typeface="Clear Sans"/>
                  <a:ea typeface="Clear Sans"/>
                  <a:cs typeface="Clear Sans"/>
                  <a:sym typeface="Clear Sans"/>
                </a:rPr>
                <a:t>                                BÁO CÁO BÀI TẬP LỚN</a:t>
              </a:r>
            </a:p>
          </p:txBody>
        </p:sp>
        <p:sp>
          <p:nvSpPr>
            <p:cNvPr name="TextBox 5" id="5"/>
            <p:cNvSpPr txBox="true"/>
            <p:nvPr/>
          </p:nvSpPr>
          <p:spPr>
            <a:xfrm rot="0">
              <a:off x="0" y="6776387"/>
              <a:ext cx="11249077" cy="4752128"/>
            </a:xfrm>
            <a:prstGeom prst="rect">
              <a:avLst/>
            </a:prstGeom>
          </p:spPr>
          <p:txBody>
            <a:bodyPr anchor="t" rtlCol="false" tIns="0" lIns="0" bIns="0" rIns="0">
              <a:spAutoFit/>
            </a:bodyPr>
            <a:lstStyle/>
            <a:p>
              <a:pPr algn="l">
                <a:lnSpc>
                  <a:spcPts val="4759"/>
                </a:lnSpc>
              </a:pPr>
              <a:r>
                <a:rPr lang="en-US" sz="3399">
                  <a:solidFill>
                    <a:srgbClr val="94DDDE"/>
                  </a:solidFill>
                  <a:latin typeface="Clear Sans"/>
                  <a:ea typeface="Clear Sans"/>
                  <a:cs typeface="Clear Sans"/>
                  <a:sym typeface="Clear Sans"/>
                </a:rPr>
                <a:t>   GVHD: Trần Thị Thanh Hải</a:t>
              </a:r>
            </a:p>
            <a:p>
              <a:pPr algn="l">
                <a:lnSpc>
                  <a:spcPts val="4759"/>
                </a:lnSpc>
              </a:pPr>
              <a:r>
                <a:rPr lang="en-US" sz="3399">
                  <a:solidFill>
                    <a:srgbClr val="94DDDE"/>
                  </a:solidFill>
                  <a:latin typeface="Clear Sans"/>
                  <a:ea typeface="Clear Sans"/>
                  <a:cs typeface="Clear Sans"/>
                  <a:sym typeface="Clear Sans"/>
                </a:rPr>
                <a:t>   Sinh viên thực hiện:</a:t>
              </a:r>
            </a:p>
            <a:p>
              <a:pPr algn="l">
                <a:lnSpc>
                  <a:spcPts val="4759"/>
                </a:lnSpc>
              </a:pPr>
              <a:r>
                <a:rPr lang="en-US" sz="3399">
                  <a:solidFill>
                    <a:srgbClr val="94DDDE"/>
                  </a:solidFill>
                  <a:latin typeface="Clear Sans"/>
                  <a:ea typeface="Clear Sans"/>
                  <a:cs typeface="Clear Sans"/>
                  <a:sym typeface="Clear Sans"/>
                </a:rPr>
                <a:t>   Trần Văn Thắng 20233640</a:t>
              </a:r>
            </a:p>
            <a:p>
              <a:pPr algn="l">
                <a:lnSpc>
                  <a:spcPts val="4759"/>
                </a:lnSpc>
              </a:pPr>
              <a:r>
                <a:rPr lang="en-US" sz="3399">
                  <a:solidFill>
                    <a:srgbClr val="94DDDE"/>
                  </a:solidFill>
                  <a:latin typeface="Clear Sans"/>
                  <a:ea typeface="Clear Sans"/>
                  <a:cs typeface="Clear Sans"/>
                  <a:sym typeface="Clear Sans"/>
                </a:rPr>
                <a:t>   Nguyễn Thái Hoàng Long 20233508</a:t>
              </a:r>
            </a:p>
            <a:p>
              <a:pPr algn="l">
                <a:lnSpc>
                  <a:spcPts val="4759"/>
                </a:lnSpc>
              </a:pPr>
              <a:r>
                <a:rPr lang="en-US" sz="3399">
                  <a:solidFill>
                    <a:srgbClr val="94DDDE"/>
                  </a:solidFill>
                  <a:latin typeface="Clear Sans"/>
                  <a:ea typeface="Clear Sans"/>
                  <a:cs typeface="Clear Sans"/>
                  <a:sym typeface="Clear Sans"/>
                </a:rPr>
                <a:t>   Nguyễn Minh Quân 20233596</a:t>
              </a:r>
            </a:p>
            <a:p>
              <a:pPr algn="l">
                <a:lnSpc>
                  <a:spcPts val="4759"/>
                </a:lnSpc>
              </a:pPr>
              <a:r>
                <a:rPr lang="en-US" sz="3399">
                  <a:solidFill>
                    <a:srgbClr val="94DDDE"/>
                  </a:solidFill>
                  <a:latin typeface="Clear Sans"/>
                  <a:ea typeface="Clear Sans"/>
                  <a:cs typeface="Clear Sans"/>
                  <a:sym typeface="Clear Sans"/>
                </a:rPr>
                <a:t>   Phùng Khánh Toàn 20233674</a:t>
              </a:r>
            </a:p>
          </p:txBody>
        </p:sp>
      </p:grpSp>
      <p:sp>
        <p:nvSpPr>
          <p:cNvPr name="Freeform 6" id="6"/>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4954778" y="6172200"/>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294029" y="4123554"/>
            <a:ext cx="8597902" cy="5534823"/>
          </a:xfrm>
          <a:custGeom>
            <a:avLst/>
            <a:gdLst/>
            <a:ahLst/>
            <a:cxnLst/>
            <a:rect r="r" b="b" t="t" l="l"/>
            <a:pathLst>
              <a:path h="5534823" w="8597902">
                <a:moveTo>
                  <a:pt x="0" y="0"/>
                </a:moveTo>
                <a:lnTo>
                  <a:pt x="8597901" y="0"/>
                </a:lnTo>
                <a:lnTo>
                  <a:pt x="8597901" y="5534823"/>
                </a:lnTo>
                <a:lnTo>
                  <a:pt x="0" y="5534823"/>
                </a:lnTo>
                <a:lnTo>
                  <a:pt x="0" y="0"/>
                </a:lnTo>
                <a:close/>
              </a:path>
            </a:pathLst>
          </a:custGeom>
          <a:blipFill>
            <a:blip r:embed="rId2"/>
            <a:stretch>
              <a:fillRect l="-1088" t="0" r="-1088" b="0"/>
            </a:stretch>
          </a:blipFill>
        </p:spPr>
      </p:sp>
      <p:sp>
        <p:nvSpPr>
          <p:cNvPr name="TextBox 3" id="3"/>
          <p:cNvSpPr txBox="true"/>
          <p:nvPr/>
        </p:nvSpPr>
        <p:spPr>
          <a:xfrm rot="0">
            <a:off x="4194716" y="629603"/>
            <a:ext cx="10507617"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PHƯƠNG PHÁP GIẢI QUYẾT</a:t>
            </a:r>
          </a:p>
        </p:txBody>
      </p:sp>
      <p:sp>
        <p:nvSpPr>
          <p:cNvPr name="TextBox 4" id="4"/>
          <p:cNvSpPr txBox="true"/>
          <p:nvPr/>
        </p:nvSpPr>
        <p:spPr>
          <a:xfrm rot="0">
            <a:off x="570162" y="1972729"/>
            <a:ext cx="2599581"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2B4B82"/>
                </a:solidFill>
                <a:latin typeface="Clear Sans Bold"/>
                <a:ea typeface="Clear Sans Bold"/>
                <a:cs typeface="Clear Sans Bold"/>
                <a:sym typeface="Clear Sans Bold"/>
              </a:rPr>
              <a:t>a) Dữ liệu</a:t>
            </a:r>
          </a:p>
        </p:txBody>
      </p:sp>
      <p:sp>
        <p:nvSpPr>
          <p:cNvPr name="TextBox 5" id="5"/>
          <p:cNvSpPr txBox="true"/>
          <p:nvPr/>
        </p:nvSpPr>
        <p:spPr>
          <a:xfrm rot="0">
            <a:off x="8621401" y="3541713"/>
            <a:ext cx="9666599" cy="6116664"/>
          </a:xfrm>
          <a:prstGeom prst="rect">
            <a:avLst/>
          </a:prstGeom>
        </p:spPr>
        <p:txBody>
          <a:bodyPr anchor="t" rtlCol="false" tIns="0" lIns="0" bIns="0" rIns="0">
            <a:spAutoFit/>
          </a:bodyPr>
          <a:lstStyle/>
          <a:p>
            <a:pPr algn="l" marL="0" indent="0" lvl="0">
              <a:lnSpc>
                <a:spcPts val="4813"/>
              </a:lnSpc>
              <a:spcBef>
                <a:spcPct val="0"/>
              </a:spcBef>
            </a:pPr>
          </a:p>
          <a:p>
            <a:pPr algn="l">
              <a:lnSpc>
                <a:spcPts val="4813"/>
              </a:lnSpc>
              <a:spcBef>
                <a:spcPct val="0"/>
              </a:spcBef>
            </a:pPr>
          </a:p>
          <a:p>
            <a:pPr algn="l" marL="989841" indent="-494921" lvl="1">
              <a:lnSpc>
                <a:spcPts val="4813"/>
              </a:lnSpc>
              <a:spcBef>
                <a:spcPct val="0"/>
              </a:spcBef>
              <a:buFont typeface="Arial"/>
              <a:buChar char="•"/>
            </a:pPr>
            <a:r>
              <a:rPr lang="en-US" b="true" sz="4584" strike="noStrike" u="none">
                <a:solidFill>
                  <a:srgbClr val="2B4B82"/>
                </a:solidFill>
                <a:latin typeface="Clear Sans Bold"/>
                <a:ea typeface="Clear Sans Bold"/>
                <a:cs typeface="Clear Sans Bold"/>
                <a:sym typeface="Clear Sans Bold"/>
              </a:rPr>
              <a:t>Kiểu dữ liệu: Lớp (Class).</a:t>
            </a:r>
          </a:p>
          <a:p>
            <a:pPr algn="l" marL="989841" indent="-494921" lvl="1">
              <a:lnSpc>
                <a:spcPts val="4813"/>
              </a:lnSpc>
              <a:spcBef>
                <a:spcPct val="0"/>
              </a:spcBef>
              <a:buFont typeface="Arial"/>
              <a:buChar char="•"/>
            </a:pPr>
            <a:r>
              <a:rPr lang="en-US" b="true" sz="4584" strike="noStrike" u="none">
                <a:solidFill>
                  <a:srgbClr val="2B4B82"/>
                </a:solidFill>
                <a:latin typeface="Clear Sans Bold"/>
                <a:ea typeface="Clear Sans Bold"/>
                <a:cs typeface="Clear Sans Bold"/>
                <a:sym typeface="Clear Sans Bold"/>
              </a:rPr>
              <a:t>Nội dung: Lưu các đỉnh cần xét, được sắp xếp theo độ ưu tiên (khoảng cách nhỏ nhất đến điểm xuất phát).</a:t>
            </a:r>
          </a:p>
          <a:p>
            <a:pPr algn="l" marL="989841" indent="-494921" lvl="1">
              <a:lnSpc>
                <a:spcPts val="4813"/>
              </a:lnSpc>
              <a:spcBef>
                <a:spcPct val="0"/>
              </a:spcBef>
              <a:buFont typeface="Arial"/>
              <a:buChar char="•"/>
            </a:pPr>
            <a:r>
              <a:rPr lang="en-US" b="true" sz="4584" strike="noStrike" u="none">
                <a:solidFill>
                  <a:srgbClr val="2B4B82"/>
                </a:solidFill>
                <a:latin typeface="Clear Sans Bold"/>
                <a:ea typeface="Clear Sans Bold"/>
                <a:cs typeface="Clear Sans Bold"/>
                <a:sym typeface="Clear Sans Bold"/>
              </a:rPr>
              <a:t>Vai trò: Hỗ trợ thuật toán Dijkstra để luôn chọn đỉnh gần nhất.</a:t>
            </a:r>
          </a:p>
        </p:txBody>
      </p:sp>
      <p:sp>
        <p:nvSpPr>
          <p:cNvPr name="TextBox 6" id="6"/>
          <p:cNvSpPr txBox="true"/>
          <p:nvPr/>
        </p:nvSpPr>
        <p:spPr>
          <a:xfrm rot="0">
            <a:off x="463977" y="2669668"/>
            <a:ext cx="17753279" cy="1239864"/>
          </a:xfrm>
          <a:prstGeom prst="rect">
            <a:avLst/>
          </a:prstGeom>
        </p:spPr>
        <p:txBody>
          <a:bodyPr anchor="t" rtlCol="false" tIns="0" lIns="0" bIns="0" rIns="0">
            <a:spAutoFit/>
          </a:bodyPr>
          <a:lstStyle/>
          <a:p>
            <a:pPr algn="l" marL="0" indent="0" lvl="0">
              <a:lnSpc>
                <a:spcPts val="4813"/>
              </a:lnSpc>
              <a:spcBef>
                <a:spcPct val="0"/>
              </a:spcBef>
            </a:pPr>
            <a:r>
              <a:rPr lang="en-US" b="true" sz="4584" strike="noStrike" u="none">
                <a:solidFill>
                  <a:srgbClr val="2B4B82"/>
                </a:solidFill>
                <a:latin typeface="Clear Sans Bold"/>
                <a:ea typeface="Clear Sans Bold"/>
                <a:cs typeface="Clear Sans Bold"/>
                <a:sym typeface="Clear Sans Bold"/>
              </a:rPr>
              <a:t>Hàng đợi ưu tiên (Priority Queue): -&gt; Tối ưu thời gian xử lý trong thuật toán Dijkstra.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492790" y="5838970"/>
            <a:ext cx="5131837" cy="4114800"/>
          </a:xfrm>
          <a:custGeom>
            <a:avLst/>
            <a:gdLst/>
            <a:ahLst/>
            <a:cxnLst/>
            <a:rect r="r" b="b" t="t" l="l"/>
            <a:pathLst>
              <a:path h="4114800" w="5131837">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29746" y="229739"/>
            <a:ext cx="4454452" cy="4114800"/>
          </a:xfrm>
          <a:custGeom>
            <a:avLst/>
            <a:gdLst/>
            <a:ahLst/>
            <a:cxnLst/>
            <a:rect r="r" b="b" t="t" l="l"/>
            <a:pathLst>
              <a:path h="4114800" w="4454452">
                <a:moveTo>
                  <a:pt x="0" y="0"/>
                </a:moveTo>
                <a:lnTo>
                  <a:pt x="4454452" y="0"/>
                </a:lnTo>
                <a:lnTo>
                  <a:pt x="445445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037093" y="5942647"/>
            <a:ext cx="4647105" cy="4114800"/>
          </a:xfrm>
          <a:custGeom>
            <a:avLst/>
            <a:gdLst/>
            <a:ahLst/>
            <a:cxnLst/>
            <a:rect r="r" b="b" t="t" l="l"/>
            <a:pathLst>
              <a:path h="4114800" w="4647105">
                <a:moveTo>
                  <a:pt x="0" y="0"/>
                </a:moveTo>
                <a:lnTo>
                  <a:pt x="4647105" y="0"/>
                </a:lnTo>
                <a:lnTo>
                  <a:pt x="46471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92790" y="334328"/>
            <a:ext cx="3995097" cy="4114800"/>
          </a:xfrm>
          <a:custGeom>
            <a:avLst/>
            <a:gdLst/>
            <a:ahLst/>
            <a:cxnLst/>
            <a:rect r="r" b="b" t="t" l="l"/>
            <a:pathLst>
              <a:path h="4114800" w="3995097">
                <a:moveTo>
                  <a:pt x="0" y="0"/>
                </a:moveTo>
                <a:lnTo>
                  <a:pt x="3995097" y="0"/>
                </a:lnTo>
                <a:lnTo>
                  <a:pt x="399509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291334" y="4744403"/>
            <a:ext cx="11705332" cy="883920"/>
          </a:xfrm>
          <a:prstGeom prst="rect">
            <a:avLst/>
          </a:prstGeom>
        </p:spPr>
        <p:txBody>
          <a:bodyPr anchor="t" rtlCol="false" tIns="0" lIns="0" bIns="0" rIns="0">
            <a:spAutoFit/>
          </a:bodyPr>
          <a:lstStyle/>
          <a:p>
            <a:pPr algn="ctr">
              <a:lnSpc>
                <a:spcPts val="6719"/>
              </a:lnSpc>
              <a:spcBef>
                <a:spcPct val="0"/>
              </a:spcBef>
            </a:pPr>
            <a:r>
              <a:rPr lang="en-US" b="true" sz="6399">
                <a:solidFill>
                  <a:srgbClr val="285598"/>
                </a:solidFill>
                <a:latin typeface="Clear Sans Bold"/>
                <a:ea typeface="Clear Sans Bold"/>
                <a:cs typeface="Clear Sans Bold"/>
                <a:sym typeface="Clear Sans Bold"/>
              </a:rPr>
              <a:t>GIẢI THUẬT VÀ PHƯƠNG PHÁP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424870" y="899306"/>
            <a:ext cx="14634118" cy="7945464"/>
          </a:xfrm>
          <a:prstGeom prst="rect">
            <a:avLst/>
          </a:prstGeom>
        </p:spPr>
        <p:txBody>
          <a:bodyPr anchor="t" rtlCol="false" tIns="0" lIns="0" bIns="0" rIns="0">
            <a:spAutoFit/>
          </a:bodyPr>
          <a:lstStyle/>
          <a:p>
            <a:pPr algn="just">
              <a:lnSpc>
                <a:spcPts val="4813"/>
              </a:lnSpc>
              <a:spcBef>
                <a:spcPct val="0"/>
              </a:spcBef>
            </a:pPr>
            <a:r>
              <a:rPr lang="en-US" b="true" sz="4584">
                <a:solidFill>
                  <a:srgbClr val="000000"/>
                </a:solidFill>
                <a:latin typeface="Clear Sans Bold"/>
                <a:ea typeface="Clear Sans Bold"/>
                <a:cs typeface="Clear Sans Bold"/>
                <a:sym typeface="Clear Sans Bold"/>
              </a:rPr>
              <a:t> Định nghĩa vấn đề</a:t>
            </a:r>
          </a:p>
          <a:p>
            <a:pPr algn="just">
              <a:lnSpc>
                <a:spcPts val="4813"/>
              </a:lnSpc>
              <a:spcBef>
                <a:spcPct val="0"/>
              </a:spcBef>
            </a:pPr>
          </a:p>
          <a:p>
            <a:pPr algn="just">
              <a:lnSpc>
                <a:spcPts val="4813"/>
              </a:lnSpc>
              <a:spcBef>
                <a:spcPct val="0"/>
              </a:spcBef>
            </a:pPr>
          </a:p>
          <a:p>
            <a:pPr algn="just" marL="989841" indent="-494921" lvl="1">
              <a:lnSpc>
                <a:spcPts val="4813"/>
              </a:lnSpc>
              <a:spcBef>
                <a:spcPct val="0"/>
              </a:spcBef>
              <a:buFont typeface="Arial"/>
              <a:buChar char="•"/>
            </a:pPr>
            <a:r>
              <a:rPr lang="en-US" b="true" sz="4584">
                <a:solidFill>
                  <a:srgbClr val="000000"/>
                </a:solidFill>
                <a:latin typeface="Clear Sans Bold"/>
                <a:ea typeface="Clear Sans Bold"/>
                <a:cs typeface="Clear Sans Bold"/>
                <a:sym typeface="Clear Sans Bold"/>
              </a:rPr>
              <a:t>Mục tiêu: Xác định đường đi ngắn nhất từ một địa điểm bắt đầu đến một địa điểm kết thúc trên một đồ thị.</a:t>
            </a:r>
          </a:p>
          <a:p>
            <a:pPr algn="just">
              <a:lnSpc>
                <a:spcPts val="4813"/>
              </a:lnSpc>
              <a:spcBef>
                <a:spcPct val="0"/>
              </a:spcBef>
            </a:pPr>
          </a:p>
          <a:p>
            <a:pPr algn="just" marL="989841" indent="-494921" lvl="1">
              <a:lnSpc>
                <a:spcPts val="4813"/>
              </a:lnSpc>
              <a:spcBef>
                <a:spcPct val="0"/>
              </a:spcBef>
              <a:buFont typeface="Arial"/>
              <a:buChar char="•"/>
            </a:pPr>
            <a:r>
              <a:rPr lang="en-US" b="true" sz="4584">
                <a:solidFill>
                  <a:srgbClr val="000000"/>
                </a:solidFill>
                <a:latin typeface="Clear Sans Bold"/>
                <a:ea typeface="Clear Sans Bold"/>
                <a:cs typeface="Clear Sans Bold"/>
                <a:sym typeface="Clear Sans Bold"/>
              </a:rPr>
              <a:t>Mô hình hóa bài toán:</a:t>
            </a:r>
          </a:p>
          <a:p>
            <a:pPr algn="just">
              <a:lnSpc>
                <a:spcPts val="4813"/>
              </a:lnSpc>
              <a:spcBef>
                <a:spcPct val="0"/>
              </a:spcBef>
            </a:pPr>
          </a:p>
          <a:p>
            <a:pPr algn="just">
              <a:lnSpc>
                <a:spcPts val="4813"/>
              </a:lnSpc>
              <a:spcBef>
                <a:spcPct val="0"/>
              </a:spcBef>
            </a:pPr>
            <a:r>
              <a:rPr lang="en-US" b="true" sz="4584">
                <a:solidFill>
                  <a:srgbClr val="000000"/>
                </a:solidFill>
                <a:latin typeface="Clear Sans Bold"/>
                <a:ea typeface="Clear Sans Bold"/>
                <a:cs typeface="Clear Sans Bold"/>
                <a:sym typeface="Clear Sans Bold"/>
              </a:rPr>
              <a:t>+ </a:t>
            </a:r>
            <a:r>
              <a:rPr lang="en-US" b="true" sz="4584">
                <a:solidFill>
                  <a:srgbClr val="000000"/>
                </a:solidFill>
                <a:latin typeface="Clear Sans Bold"/>
                <a:ea typeface="Clear Sans Bold"/>
                <a:cs typeface="Clear Sans Bold"/>
                <a:sym typeface="Clear Sans Bold"/>
              </a:rPr>
              <a:t>Nodes (đỉnh): Các tòa nhà hoặc điểm trung gian.</a:t>
            </a:r>
          </a:p>
          <a:p>
            <a:pPr algn="just">
              <a:lnSpc>
                <a:spcPts val="4813"/>
              </a:lnSpc>
              <a:spcBef>
                <a:spcPct val="0"/>
              </a:spcBef>
            </a:pPr>
          </a:p>
          <a:p>
            <a:pPr algn="just">
              <a:lnSpc>
                <a:spcPts val="4813"/>
              </a:lnSpc>
              <a:spcBef>
                <a:spcPct val="0"/>
              </a:spcBef>
            </a:pPr>
            <a:r>
              <a:rPr lang="en-US" b="true" sz="4584">
                <a:solidFill>
                  <a:srgbClr val="000000"/>
                </a:solidFill>
                <a:latin typeface="Clear Sans Bold"/>
                <a:ea typeface="Clear Sans Bold"/>
                <a:cs typeface="Clear Sans Bold"/>
                <a:sym typeface="Clear Sans Bold"/>
              </a:rPr>
              <a:t>+ Edges (cạnh): Đường nối giữa các tòa nhà với trọng số là khoảng cách (được tính bằng hàm Euclidean).</a:t>
            </a:r>
          </a:p>
        </p:txBody>
      </p:sp>
      <p:sp>
        <p:nvSpPr>
          <p:cNvPr name="Freeform 3" id="3"/>
          <p:cNvSpPr/>
          <p:nvPr/>
        </p:nvSpPr>
        <p:spPr>
          <a:xfrm flipH="false" flipV="false" rot="0">
            <a:off x="15653806" y="1708492"/>
            <a:ext cx="2029077" cy="2832468"/>
          </a:xfrm>
          <a:custGeom>
            <a:avLst/>
            <a:gdLst/>
            <a:ahLst/>
            <a:cxnLst/>
            <a:rect r="r" b="b" t="t" l="l"/>
            <a:pathLst>
              <a:path h="2832468" w="2029077">
                <a:moveTo>
                  <a:pt x="0" y="0"/>
                </a:moveTo>
                <a:lnTo>
                  <a:pt x="2029077" y="0"/>
                </a:lnTo>
                <a:lnTo>
                  <a:pt x="2029077" y="2832469"/>
                </a:lnTo>
                <a:lnTo>
                  <a:pt x="0" y="2832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397035" y="5511721"/>
            <a:ext cx="3721017" cy="2257605"/>
          </a:xfrm>
          <a:custGeom>
            <a:avLst/>
            <a:gdLst/>
            <a:ahLst/>
            <a:cxnLst/>
            <a:rect r="r" b="b" t="t" l="l"/>
            <a:pathLst>
              <a:path h="2257605" w="3721017">
                <a:moveTo>
                  <a:pt x="0" y="0"/>
                </a:moveTo>
                <a:lnTo>
                  <a:pt x="3721017" y="0"/>
                </a:lnTo>
                <a:lnTo>
                  <a:pt x="3721017" y="2257605"/>
                </a:lnTo>
                <a:lnTo>
                  <a:pt x="0" y="22576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2169076" y="1632091"/>
            <a:ext cx="13301302" cy="6372487"/>
          </a:xfrm>
          <a:custGeom>
            <a:avLst/>
            <a:gdLst/>
            <a:ahLst/>
            <a:cxnLst/>
            <a:rect r="r" b="b" t="t" l="l"/>
            <a:pathLst>
              <a:path h="6372487" w="13301302">
                <a:moveTo>
                  <a:pt x="0" y="0"/>
                </a:moveTo>
                <a:lnTo>
                  <a:pt x="13301302" y="0"/>
                </a:lnTo>
                <a:lnTo>
                  <a:pt x="13301302" y="6372487"/>
                </a:lnTo>
                <a:lnTo>
                  <a:pt x="0" y="6372487"/>
                </a:lnTo>
                <a:lnTo>
                  <a:pt x="0" y="0"/>
                </a:lnTo>
                <a:close/>
              </a:path>
            </a:pathLst>
          </a:custGeom>
          <a:blipFill>
            <a:blip r:embed="rId2"/>
            <a:stretch>
              <a:fillRect l="0" t="0" r="0" b="0"/>
            </a:stretch>
          </a:blipFill>
        </p:spPr>
      </p:sp>
      <p:sp>
        <p:nvSpPr>
          <p:cNvPr name="TextBox 3" id="3"/>
          <p:cNvSpPr txBox="true"/>
          <p:nvPr/>
        </p:nvSpPr>
        <p:spPr>
          <a:xfrm rot="0">
            <a:off x="198273" y="746906"/>
            <a:ext cx="13483590"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2B4B82"/>
                </a:solidFill>
                <a:latin typeface="Clear Sans Bold"/>
                <a:ea typeface="Clear Sans Bold"/>
                <a:cs typeface="Clear Sans Bold"/>
                <a:sym typeface="Clear Sans Bold"/>
              </a:rPr>
              <a:t>a) Xây dựng đồ thị từ dữ liệu địa điểm và kết nối</a:t>
            </a:r>
          </a:p>
        </p:txBody>
      </p:sp>
      <p:sp>
        <p:nvSpPr>
          <p:cNvPr name="TextBox 4" id="4"/>
          <p:cNvSpPr txBox="true"/>
          <p:nvPr/>
        </p:nvSpPr>
        <p:spPr>
          <a:xfrm rot="0">
            <a:off x="704427" y="8071253"/>
            <a:ext cx="16230600" cy="1849464"/>
          </a:xfrm>
          <a:prstGeom prst="rect">
            <a:avLst/>
          </a:prstGeom>
        </p:spPr>
        <p:txBody>
          <a:bodyPr anchor="t" rtlCol="false" tIns="0" lIns="0" bIns="0" rIns="0">
            <a:spAutoFit/>
          </a:bodyPr>
          <a:lstStyle/>
          <a:p>
            <a:pPr algn="ctr">
              <a:lnSpc>
                <a:spcPts val="4813"/>
              </a:lnSpc>
              <a:spcBef>
                <a:spcPct val="0"/>
              </a:spcBef>
            </a:pPr>
            <a:r>
              <a:rPr lang="en-US" b="true" sz="4584">
                <a:solidFill>
                  <a:srgbClr val="000000"/>
                </a:solidFill>
                <a:latin typeface="Clear Sans Bold"/>
                <a:ea typeface="Clear Sans Bold"/>
                <a:cs typeface="Clear Sans Bold"/>
                <a:sym typeface="Clear Sans Bold"/>
              </a:rPr>
              <a:t>Duyệt qua tất cả các node trong locations.</a:t>
            </a:r>
          </a:p>
          <a:p>
            <a:pPr algn="ctr">
              <a:lnSpc>
                <a:spcPts val="4813"/>
              </a:lnSpc>
              <a:spcBef>
                <a:spcPct val="0"/>
              </a:spcBef>
            </a:pPr>
            <a:r>
              <a:rPr lang="en-US" b="true" sz="4584">
                <a:solidFill>
                  <a:srgbClr val="000000"/>
                </a:solidFill>
                <a:latin typeface="Clear Sans Bold"/>
                <a:ea typeface="Clear Sans Bold"/>
                <a:cs typeface="Clear Sans Bold"/>
                <a:sym typeface="Clear Sans Bold"/>
              </a:rPr>
              <a:t>Kết nối từng node với các neighbor từ connections bằng cách tính khoảng cách giữa chúng.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562471" y="1480566"/>
            <a:ext cx="10505648" cy="5186899"/>
          </a:xfrm>
          <a:custGeom>
            <a:avLst/>
            <a:gdLst/>
            <a:ahLst/>
            <a:cxnLst/>
            <a:rect r="r" b="b" t="t" l="l"/>
            <a:pathLst>
              <a:path h="5186899" w="10505648">
                <a:moveTo>
                  <a:pt x="0" y="0"/>
                </a:moveTo>
                <a:lnTo>
                  <a:pt x="10505648" y="0"/>
                </a:lnTo>
                <a:lnTo>
                  <a:pt x="10505648" y="5186900"/>
                </a:lnTo>
                <a:lnTo>
                  <a:pt x="0" y="5186900"/>
                </a:lnTo>
                <a:lnTo>
                  <a:pt x="0" y="0"/>
                </a:lnTo>
                <a:close/>
              </a:path>
            </a:pathLst>
          </a:custGeom>
          <a:blipFill>
            <a:blip r:embed="rId2"/>
            <a:stretch>
              <a:fillRect l="0" t="0" r="-10760" b="0"/>
            </a:stretch>
          </a:blipFill>
        </p:spPr>
      </p:sp>
      <p:sp>
        <p:nvSpPr>
          <p:cNvPr name="Freeform 3" id="3"/>
          <p:cNvSpPr/>
          <p:nvPr/>
        </p:nvSpPr>
        <p:spPr>
          <a:xfrm flipH="false" flipV="false" rot="0">
            <a:off x="9144000" y="5755019"/>
            <a:ext cx="7813620" cy="3893709"/>
          </a:xfrm>
          <a:custGeom>
            <a:avLst/>
            <a:gdLst/>
            <a:ahLst/>
            <a:cxnLst/>
            <a:rect r="r" b="b" t="t" l="l"/>
            <a:pathLst>
              <a:path h="3893709" w="7813620">
                <a:moveTo>
                  <a:pt x="0" y="0"/>
                </a:moveTo>
                <a:lnTo>
                  <a:pt x="7813620" y="0"/>
                </a:lnTo>
                <a:lnTo>
                  <a:pt x="7813620" y="3893709"/>
                </a:lnTo>
                <a:lnTo>
                  <a:pt x="0" y="3893709"/>
                </a:lnTo>
                <a:lnTo>
                  <a:pt x="0" y="0"/>
                </a:lnTo>
                <a:close/>
              </a:path>
            </a:pathLst>
          </a:custGeom>
          <a:blipFill>
            <a:blip r:embed="rId3"/>
            <a:stretch>
              <a:fillRect l="0" t="0" r="-37310" b="0"/>
            </a:stretch>
          </a:blipFill>
        </p:spPr>
      </p:sp>
      <p:sp>
        <p:nvSpPr>
          <p:cNvPr name="TextBox 4" id="4"/>
          <p:cNvSpPr txBox="true"/>
          <p:nvPr/>
        </p:nvSpPr>
        <p:spPr>
          <a:xfrm rot="0">
            <a:off x="0" y="746906"/>
            <a:ext cx="14213830" cy="630264"/>
          </a:xfrm>
          <a:prstGeom prst="rect">
            <a:avLst/>
          </a:prstGeom>
        </p:spPr>
        <p:txBody>
          <a:bodyPr anchor="t" rtlCol="false" tIns="0" lIns="0" bIns="0" rIns="0">
            <a:spAutoFit/>
          </a:bodyPr>
          <a:lstStyle/>
          <a:p>
            <a:pPr algn="ctr" marL="0" indent="0" lvl="0">
              <a:lnSpc>
                <a:spcPts val="4813"/>
              </a:lnSpc>
              <a:spcBef>
                <a:spcPct val="0"/>
              </a:spcBef>
            </a:pPr>
            <a:r>
              <a:rPr lang="en-US" b="true" sz="4584" strike="noStrike" u="none">
                <a:solidFill>
                  <a:srgbClr val="2B4B82"/>
                </a:solidFill>
                <a:latin typeface="Clear Sans Bold"/>
                <a:ea typeface="Clear Sans Bold"/>
                <a:cs typeface="Clear Sans Bold"/>
                <a:sym typeface="Clear Sans Bold"/>
              </a:rPr>
              <a:t>b) Tính khoảng cách Euclidean giữa các địa điểm: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8903240" y="7350704"/>
            <a:ext cx="8876218" cy="2036799"/>
          </a:xfrm>
          <a:custGeom>
            <a:avLst/>
            <a:gdLst/>
            <a:ahLst/>
            <a:cxnLst/>
            <a:rect r="r" b="b" t="t" l="l"/>
            <a:pathLst>
              <a:path h="2036799" w="8876218">
                <a:moveTo>
                  <a:pt x="0" y="0"/>
                </a:moveTo>
                <a:lnTo>
                  <a:pt x="8876218" y="0"/>
                </a:lnTo>
                <a:lnTo>
                  <a:pt x="8876218" y="2036800"/>
                </a:lnTo>
                <a:lnTo>
                  <a:pt x="0" y="2036800"/>
                </a:lnTo>
                <a:lnTo>
                  <a:pt x="0" y="0"/>
                </a:lnTo>
                <a:close/>
              </a:path>
            </a:pathLst>
          </a:custGeom>
          <a:blipFill>
            <a:blip r:embed="rId2"/>
            <a:stretch>
              <a:fillRect l="0" t="0" r="0" b="-7122"/>
            </a:stretch>
          </a:blipFill>
        </p:spPr>
      </p:sp>
      <p:sp>
        <p:nvSpPr>
          <p:cNvPr name="Freeform 3" id="3"/>
          <p:cNvSpPr/>
          <p:nvPr/>
        </p:nvSpPr>
        <p:spPr>
          <a:xfrm flipH="false" flipV="false" rot="0">
            <a:off x="9144000" y="805593"/>
            <a:ext cx="7942486" cy="5559740"/>
          </a:xfrm>
          <a:custGeom>
            <a:avLst/>
            <a:gdLst/>
            <a:ahLst/>
            <a:cxnLst/>
            <a:rect r="r" b="b" t="t" l="l"/>
            <a:pathLst>
              <a:path h="5559740" w="7942486">
                <a:moveTo>
                  <a:pt x="0" y="0"/>
                </a:moveTo>
                <a:lnTo>
                  <a:pt x="7942486" y="0"/>
                </a:lnTo>
                <a:lnTo>
                  <a:pt x="7942486" y="5559740"/>
                </a:lnTo>
                <a:lnTo>
                  <a:pt x="0" y="5559740"/>
                </a:lnTo>
                <a:lnTo>
                  <a:pt x="0" y="0"/>
                </a:lnTo>
                <a:close/>
              </a:path>
            </a:pathLst>
          </a:custGeom>
          <a:blipFill>
            <a:blip r:embed="rId3"/>
            <a:stretch>
              <a:fillRect l="0" t="0" r="0" b="0"/>
            </a:stretch>
          </a:blipFill>
        </p:spPr>
      </p:sp>
      <p:sp>
        <p:nvSpPr>
          <p:cNvPr name="TextBox 4" id="4"/>
          <p:cNvSpPr txBox="true"/>
          <p:nvPr/>
        </p:nvSpPr>
        <p:spPr>
          <a:xfrm rot="0">
            <a:off x="358564" y="1388285"/>
            <a:ext cx="7638305" cy="8756994"/>
          </a:xfrm>
          <a:prstGeom prst="rect">
            <a:avLst/>
          </a:prstGeom>
        </p:spPr>
        <p:txBody>
          <a:bodyPr anchor="t" rtlCol="false" tIns="0" lIns="0" bIns="0" rIns="0">
            <a:spAutoFit/>
          </a:bodyPr>
          <a:lstStyle/>
          <a:p>
            <a:pPr algn="l" marL="795536" indent="-397768" lvl="1">
              <a:lnSpc>
                <a:spcPts val="3868"/>
              </a:lnSpc>
              <a:spcBef>
                <a:spcPct val="0"/>
              </a:spcBef>
              <a:buFont typeface="Arial"/>
              <a:buChar char="•"/>
            </a:pPr>
            <a:r>
              <a:rPr lang="en-US" b="true" sz="3684">
                <a:solidFill>
                  <a:srgbClr val="2B4B82"/>
                </a:solidFill>
                <a:latin typeface="Clear Sans Bold"/>
                <a:ea typeface="Clear Sans Bold"/>
                <a:cs typeface="Clear Sans Bold"/>
                <a:sym typeface="Clear Sans Bold"/>
              </a:rPr>
              <a:t>Ý tưởng chính:</a:t>
            </a:r>
          </a:p>
          <a:p>
            <a:pPr algn="l">
              <a:lnSpc>
                <a:spcPts val="3868"/>
              </a:lnSpc>
              <a:spcBef>
                <a:spcPct val="0"/>
              </a:spcBef>
            </a:pPr>
          </a:p>
          <a:p>
            <a:pPr algn="l">
              <a:lnSpc>
                <a:spcPts val="3868"/>
              </a:lnSpc>
              <a:spcBef>
                <a:spcPct val="0"/>
              </a:spcBef>
            </a:pPr>
            <a:r>
              <a:rPr lang="en-US" b="true" sz="3684">
                <a:solidFill>
                  <a:srgbClr val="2B4B82"/>
                </a:solidFill>
                <a:latin typeface="Clear Sans Bold"/>
                <a:ea typeface="Clear Sans Bold"/>
                <a:cs typeface="Clear Sans Bold"/>
                <a:sym typeface="Clear Sans Bold"/>
              </a:rPr>
              <a:t>Tìm đường đi ngắn nhất từ node bắt đầu đến node kết thúc trên một đồ thị có trọng số dương.</a:t>
            </a:r>
          </a:p>
          <a:p>
            <a:pPr algn="l">
              <a:lnSpc>
                <a:spcPts val="3868"/>
              </a:lnSpc>
              <a:spcBef>
                <a:spcPct val="0"/>
              </a:spcBef>
            </a:pPr>
          </a:p>
          <a:p>
            <a:pPr algn="l" marL="795536" indent="-397768" lvl="1">
              <a:lnSpc>
                <a:spcPts val="3868"/>
              </a:lnSpc>
              <a:spcBef>
                <a:spcPct val="0"/>
              </a:spcBef>
              <a:buFont typeface="Arial"/>
              <a:buChar char="•"/>
            </a:pPr>
            <a:r>
              <a:rPr lang="en-US" b="true" sz="3684">
                <a:solidFill>
                  <a:srgbClr val="2B4B82"/>
                </a:solidFill>
                <a:latin typeface="Clear Sans Bold"/>
                <a:ea typeface="Clear Sans Bold"/>
                <a:cs typeface="Clear Sans Bold"/>
                <a:sym typeface="Clear Sans Bold"/>
              </a:rPr>
              <a:t>Cấu trúc dữ liệu chính:</a:t>
            </a:r>
          </a:p>
          <a:p>
            <a:pPr algn="l">
              <a:lnSpc>
                <a:spcPts val="3868"/>
              </a:lnSpc>
              <a:spcBef>
                <a:spcPct val="0"/>
              </a:spcBef>
            </a:pPr>
          </a:p>
          <a:p>
            <a:pPr algn="l">
              <a:lnSpc>
                <a:spcPts val="3868"/>
              </a:lnSpc>
              <a:spcBef>
                <a:spcPct val="0"/>
              </a:spcBef>
            </a:pPr>
            <a:r>
              <a:rPr lang="en-US" b="true" sz="3684">
                <a:solidFill>
                  <a:srgbClr val="2B4B82"/>
                </a:solidFill>
                <a:latin typeface="Clear Sans Bold"/>
                <a:ea typeface="Clear Sans Bold"/>
                <a:cs typeface="Clear Sans Bold"/>
                <a:sym typeface="Clear Sans Bold"/>
              </a:rPr>
              <a:t>+, </a:t>
            </a:r>
            <a:r>
              <a:rPr lang="en-US" b="true" sz="3684">
                <a:solidFill>
                  <a:srgbClr val="2B4B82"/>
                </a:solidFill>
                <a:latin typeface="Clear Sans Bold"/>
                <a:ea typeface="Clear Sans Bold"/>
                <a:cs typeface="Clear Sans Bold"/>
                <a:sym typeface="Clear Sans Bold"/>
              </a:rPr>
              <a:t>distances: Lưu trữ khoảng cách ngắn nhất từ node bắt đầu đến từng node.</a:t>
            </a:r>
          </a:p>
          <a:p>
            <a:pPr algn="l">
              <a:lnSpc>
                <a:spcPts val="3868"/>
              </a:lnSpc>
              <a:spcBef>
                <a:spcPct val="0"/>
              </a:spcBef>
            </a:pPr>
          </a:p>
          <a:p>
            <a:pPr algn="l">
              <a:lnSpc>
                <a:spcPts val="3868"/>
              </a:lnSpc>
              <a:spcBef>
                <a:spcPct val="0"/>
              </a:spcBef>
            </a:pPr>
            <a:r>
              <a:rPr lang="en-US" b="true" sz="3684">
                <a:solidFill>
                  <a:srgbClr val="2B4B82"/>
                </a:solidFill>
                <a:latin typeface="Clear Sans Bold"/>
                <a:ea typeface="Clear Sans Bold"/>
                <a:cs typeface="Clear Sans Bold"/>
                <a:sym typeface="Clear Sans Bold"/>
              </a:rPr>
              <a:t>+, previous: Theo dõi đường đi từ node trước để truy ngược lại.</a:t>
            </a:r>
          </a:p>
          <a:p>
            <a:pPr algn="l">
              <a:lnSpc>
                <a:spcPts val="3868"/>
              </a:lnSpc>
              <a:spcBef>
                <a:spcPct val="0"/>
              </a:spcBef>
            </a:pPr>
          </a:p>
          <a:p>
            <a:pPr algn="l">
              <a:lnSpc>
                <a:spcPts val="3868"/>
              </a:lnSpc>
              <a:spcBef>
                <a:spcPct val="0"/>
              </a:spcBef>
            </a:pPr>
            <a:r>
              <a:rPr lang="en-US" b="true" sz="3684">
                <a:solidFill>
                  <a:srgbClr val="2B4B82"/>
                </a:solidFill>
                <a:latin typeface="Clear Sans Bold"/>
                <a:ea typeface="Clear Sans Bold"/>
                <a:cs typeface="Clear Sans Bold"/>
                <a:sym typeface="Clear Sans Bold"/>
              </a:rPr>
              <a:t>+, PriorityQueue: Hàng đợi ưu tiên để xử lý các node theo thứ tự khoảng cách ngắn nhất.</a:t>
            </a:r>
          </a:p>
        </p:txBody>
      </p:sp>
      <p:sp>
        <p:nvSpPr>
          <p:cNvPr name="TextBox 5" id="5"/>
          <p:cNvSpPr txBox="true"/>
          <p:nvPr/>
        </p:nvSpPr>
        <p:spPr>
          <a:xfrm rot="0">
            <a:off x="521510" y="398436"/>
            <a:ext cx="5816352" cy="630264"/>
          </a:xfrm>
          <a:prstGeom prst="rect">
            <a:avLst/>
          </a:prstGeom>
        </p:spPr>
        <p:txBody>
          <a:bodyPr anchor="t" rtlCol="false" tIns="0" lIns="0" bIns="0" rIns="0">
            <a:spAutoFit/>
          </a:bodyPr>
          <a:lstStyle/>
          <a:p>
            <a:pPr algn="ctr" marL="0" indent="0" lvl="0">
              <a:lnSpc>
                <a:spcPts val="4813"/>
              </a:lnSpc>
              <a:spcBef>
                <a:spcPct val="0"/>
              </a:spcBef>
            </a:pPr>
            <a:r>
              <a:rPr lang="en-US" b="true" sz="4584">
                <a:solidFill>
                  <a:srgbClr val="2B4B82"/>
                </a:solidFill>
                <a:latin typeface="Clear Sans Bold"/>
                <a:ea typeface="Clear Sans Bold"/>
                <a:cs typeface="Clear Sans Bold"/>
                <a:sym typeface="Clear Sans Bold"/>
              </a:rPr>
              <a:t>c) Thuật toán Dijkstra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235609" y="2078514"/>
            <a:ext cx="18052391" cy="3678264"/>
          </a:xfrm>
          <a:prstGeom prst="rect">
            <a:avLst/>
          </a:prstGeom>
        </p:spPr>
        <p:txBody>
          <a:bodyPr anchor="t" rtlCol="false" tIns="0" lIns="0" bIns="0" rIns="0">
            <a:spAutoFit/>
          </a:bodyPr>
          <a:lstStyle/>
          <a:p>
            <a:pPr algn="l" marL="989841" indent="-494921" lvl="1">
              <a:lnSpc>
                <a:spcPts val="4813"/>
              </a:lnSpc>
              <a:spcBef>
                <a:spcPct val="0"/>
              </a:spcBef>
              <a:buFont typeface="Arial"/>
              <a:buChar char="•"/>
            </a:pPr>
            <a:r>
              <a:rPr lang="en-US" b="true" sz="4584">
                <a:solidFill>
                  <a:srgbClr val="2B4B82"/>
                </a:solidFill>
                <a:latin typeface="Clear Sans Bold"/>
                <a:ea typeface="Clear Sans Bold"/>
                <a:cs typeface="Clear Sans Bold"/>
                <a:sym typeface="Clear Sans Bold"/>
              </a:rPr>
              <a:t>Khởi tạo:</a:t>
            </a:r>
          </a:p>
          <a:p>
            <a:pPr algn="l">
              <a:lnSpc>
                <a:spcPts val="4813"/>
              </a:lnSpc>
              <a:spcBef>
                <a:spcPct val="0"/>
              </a:spcBef>
            </a:pPr>
          </a:p>
          <a:p>
            <a:pPr algn="l">
              <a:lnSpc>
                <a:spcPts val="4813"/>
              </a:lnSpc>
              <a:spcBef>
                <a:spcPct val="0"/>
              </a:spcBef>
            </a:pPr>
            <a:r>
              <a:rPr lang="en-US" b="true" sz="4584">
                <a:solidFill>
                  <a:srgbClr val="2B4B82"/>
                </a:solidFill>
                <a:latin typeface="Clear Sans Bold"/>
                <a:ea typeface="Clear Sans Bold"/>
                <a:cs typeface="Clear Sans Bold"/>
                <a:sym typeface="Clear Sans Bold"/>
              </a:rPr>
              <a:t>-&gt; </a:t>
            </a:r>
            <a:r>
              <a:rPr lang="en-US" b="true" sz="4584">
                <a:solidFill>
                  <a:srgbClr val="2B4B82"/>
                </a:solidFill>
                <a:latin typeface="Clear Sans Bold"/>
                <a:ea typeface="Clear Sans Bold"/>
                <a:cs typeface="Clear Sans Bold"/>
                <a:sym typeface="Clear Sans Bold"/>
              </a:rPr>
              <a:t>Đặt khoảng cách từ node bắt đầu đến chính nó là 0, các node khác là Infinity.</a:t>
            </a:r>
          </a:p>
          <a:p>
            <a:pPr algn="l">
              <a:lnSpc>
                <a:spcPts val="4813"/>
              </a:lnSpc>
              <a:spcBef>
                <a:spcPct val="0"/>
              </a:spcBef>
            </a:pPr>
            <a:r>
              <a:rPr lang="en-US" b="true" sz="4584">
                <a:solidFill>
                  <a:srgbClr val="2B4B82"/>
                </a:solidFill>
                <a:latin typeface="Clear Sans Bold"/>
                <a:ea typeface="Clear Sans Bold"/>
                <a:cs typeface="Clear Sans Bold"/>
                <a:sym typeface="Clear Sans Bold"/>
              </a:rPr>
              <a:t>-&gt; Đưa tất cả các node vào PriorityQueue với giá trị ban đầu là Infinity.</a:t>
            </a:r>
          </a:p>
        </p:txBody>
      </p:sp>
      <p:sp>
        <p:nvSpPr>
          <p:cNvPr name="Freeform 3" id="3"/>
          <p:cNvSpPr/>
          <p:nvPr/>
        </p:nvSpPr>
        <p:spPr>
          <a:xfrm flipH="false" flipV="false" rot="0">
            <a:off x="6515488" y="2284651"/>
            <a:ext cx="8983382" cy="1002437"/>
          </a:xfrm>
          <a:custGeom>
            <a:avLst/>
            <a:gdLst/>
            <a:ahLst/>
            <a:cxnLst/>
            <a:rect r="r" b="b" t="t" l="l"/>
            <a:pathLst>
              <a:path h="1002437" w="8983382">
                <a:moveTo>
                  <a:pt x="0" y="0"/>
                </a:moveTo>
                <a:lnTo>
                  <a:pt x="8983382" y="0"/>
                </a:lnTo>
                <a:lnTo>
                  <a:pt x="8983382" y="1002437"/>
                </a:lnTo>
                <a:lnTo>
                  <a:pt x="0" y="1002437"/>
                </a:lnTo>
                <a:lnTo>
                  <a:pt x="0" y="0"/>
                </a:lnTo>
                <a:close/>
              </a:path>
            </a:pathLst>
          </a:custGeom>
          <a:blipFill>
            <a:blip r:embed="rId2"/>
            <a:stretch>
              <a:fillRect l="0" t="0" r="0" b="0"/>
            </a:stretch>
          </a:blipFill>
        </p:spPr>
      </p:sp>
      <p:sp>
        <p:nvSpPr>
          <p:cNvPr name="Freeform 4" id="4"/>
          <p:cNvSpPr/>
          <p:nvPr/>
        </p:nvSpPr>
        <p:spPr>
          <a:xfrm flipH="false" flipV="false" rot="0">
            <a:off x="5421135" y="8613953"/>
            <a:ext cx="8716573" cy="929417"/>
          </a:xfrm>
          <a:custGeom>
            <a:avLst/>
            <a:gdLst/>
            <a:ahLst/>
            <a:cxnLst/>
            <a:rect r="r" b="b" t="t" l="l"/>
            <a:pathLst>
              <a:path h="929417" w="8716573">
                <a:moveTo>
                  <a:pt x="0" y="0"/>
                </a:moveTo>
                <a:lnTo>
                  <a:pt x="8716573" y="0"/>
                </a:lnTo>
                <a:lnTo>
                  <a:pt x="8716573" y="929417"/>
                </a:lnTo>
                <a:lnTo>
                  <a:pt x="0" y="929417"/>
                </a:lnTo>
                <a:lnTo>
                  <a:pt x="0" y="0"/>
                </a:lnTo>
                <a:close/>
              </a:path>
            </a:pathLst>
          </a:custGeom>
          <a:blipFill>
            <a:blip r:embed="rId3"/>
            <a:stretch>
              <a:fillRect l="0" t="0" r="-4540" b="0"/>
            </a:stretch>
          </a:blipFill>
        </p:spPr>
      </p:sp>
      <p:sp>
        <p:nvSpPr>
          <p:cNvPr name="Freeform 5" id="5"/>
          <p:cNvSpPr/>
          <p:nvPr/>
        </p:nvSpPr>
        <p:spPr>
          <a:xfrm flipH="false" flipV="false" rot="0">
            <a:off x="6515488" y="141087"/>
            <a:ext cx="8484618" cy="2032732"/>
          </a:xfrm>
          <a:custGeom>
            <a:avLst/>
            <a:gdLst/>
            <a:ahLst/>
            <a:cxnLst/>
            <a:rect r="r" b="b" t="t" l="l"/>
            <a:pathLst>
              <a:path h="2032732" w="8484618">
                <a:moveTo>
                  <a:pt x="0" y="0"/>
                </a:moveTo>
                <a:lnTo>
                  <a:pt x="8484618" y="0"/>
                </a:lnTo>
                <a:lnTo>
                  <a:pt x="8484618" y="2032732"/>
                </a:lnTo>
                <a:lnTo>
                  <a:pt x="0" y="2032732"/>
                </a:lnTo>
                <a:lnTo>
                  <a:pt x="0" y="0"/>
                </a:lnTo>
                <a:close/>
              </a:path>
            </a:pathLst>
          </a:custGeom>
          <a:blipFill>
            <a:blip r:embed="rId4"/>
            <a:stretch>
              <a:fillRect l="0" t="0" r="-2598" b="0"/>
            </a:stretch>
          </a:blipFill>
        </p:spPr>
      </p:sp>
      <p:sp>
        <p:nvSpPr>
          <p:cNvPr name="TextBox 6" id="6"/>
          <p:cNvSpPr txBox="true"/>
          <p:nvPr/>
        </p:nvSpPr>
        <p:spPr>
          <a:xfrm rot="0">
            <a:off x="521510" y="398436"/>
            <a:ext cx="5816352" cy="630264"/>
          </a:xfrm>
          <a:prstGeom prst="rect">
            <a:avLst/>
          </a:prstGeom>
        </p:spPr>
        <p:txBody>
          <a:bodyPr anchor="t" rtlCol="false" tIns="0" lIns="0" bIns="0" rIns="0">
            <a:spAutoFit/>
          </a:bodyPr>
          <a:lstStyle/>
          <a:p>
            <a:pPr algn="ctr" marL="0" indent="0" lvl="0">
              <a:lnSpc>
                <a:spcPts val="4813"/>
              </a:lnSpc>
              <a:spcBef>
                <a:spcPct val="0"/>
              </a:spcBef>
            </a:pPr>
            <a:r>
              <a:rPr lang="en-US" b="true" sz="4584">
                <a:solidFill>
                  <a:srgbClr val="2B4B82"/>
                </a:solidFill>
                <a:latin typeface="Clear Sans Bold"/>
                <a:ea typeface="Clear Sans Bold"/>
                <a:cs typeface="Clear Sans Bold"/>
                <a:sym typeface="Clear Sans Bold"/>
              </a:rPr>
              <a:t>c) Thuật toán Dijkstra</a:t>
            </a:r>
          </a:p>
        </p:txBody>
      </p:sp>
      <p:sp>
        <p:nvSpPr>
          <p:cNvPr name="TextBox 7" id="7"/>
          <p:cNvSpPr txBox="true"/>
          <p:nvPr/>
        </p:nvSpPr>
        <p:spPr>
          <a:xfrm rot="0">
            <a:off x="521510" y="1238700"/>
            <a:ext cx="3092053"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2B4B82"/>
                </a:solidFill>
                <a:latin typeface="Clear Sans Bold"/>
                <a:ea typeface="Clear Sans Bold"/>
                <a:cs typeface="Clear Sans Bold"/>
                <a:sym typeface="Clear Sans Bold"/>
              </a:rPr>
              <a:t>Thuật toán:</a:t>
            </a:r>
          </a:p>
        </p:txBody>
      </p:sp>
      <p:sp>
        <p:nvSpPr>
          <p:cNvPr name="TextBox 8" id="8"/>
          <p:cNvSpPr txBox="true"/>
          <p:nvPr/>
        </p:nvSpPr>
        <p:spPr>
          <a:xfrm rot="0">
            <a:off x="0" y="5966328"/>
            <a:ext cx="5278934" cy="1849464"/>
          </a:xfrm>
          <a:prstGeom prst="rect">
            <a:avLst/>
          </a:prstGeom>
        </p:spPr>
        <p:txBody>
          <a:bodyPr anchor="t" rtlCol="false" tIns="0" lIns="0" bIns="0" rIns="0">
            <a:spAutoFit/>
          </a:bodyPr>
          <a:lstStyle/>
          <a:p>
            <a:pPr algn="ctr" marL="989841" indent="-494921" lvl="1">
              <a:lnSpc>
                <a:spcPts val="4813"/>
              </a:lnSpc>
              <a:spcBef>
                <a:spcPct val="0"/>
              </a:spcBef>
              <a:buFont typeface="Arial"/>
              <a:buChar char="•"/>
            </a:pPr>
            <a:r>
              <a:rPr lang="en-US" b="true" sz="4584">
                <a:solidFill>
                  <a:srgbClr val="2B4B82"/>
                </a:solidFill>
                <a:latin typeface="Clear Sans Bold"/>
                <a:ea typeface="Clear Sans Bold"/>
                <a:cs typeface="Clear Sans Bold"/>
                <a:sym typeface="Clear Sans Bold"/>
              </a:rPr>
              <a:t>Duyệt các node:</a:t>
            </a:r>
          </a:p>
          <a:p>
            <a:pPr algn="ctr">
              <a:lnSpc>
                <a:spcPts val="4813"/>
              </a:lnSpc>
              <a:spcBef>
                <a:spcPct val="0"/>
              </a:spcBef>
            </a:pPr>
          </a:p>
          <a:p>
            <a:pPr algn="ctr">
              <a:lnSpc>
                <a:spcPts val="4813"/>
              </a:lnSpc>
              <a:spcBef>
                <a:spcPct val="0"/>
              </a:spcBef>
            </a:pPr>
          </a:p>
        </p:txBody>
      </p:sp>
      <p:sp>
        <p:nvSpPr>
          <p:cNvPr name="TextBox 9" id="9"/>
          <p:cNvSpPr txBox="true"/>
          <p:nvPr/>
        </p:nvSpPr>
        <p:spPr>
          <a:xfrm rot="0">
            <a:off x="117805" y="6619598"/>
            <a:ext cx="18288000" cy="2459064"/>
          </a:xfrm>
          <a:prstGeom prst="rect">
            <a:avLst/>
          </a:prstGeom>
        </p:spPr>
        <p:txBody>
          <a:bodyPr anchor="t" rtlCol="false" tIns="0" lIns="0" bIns="0" rIns="0">
            <a:spAutoFit/>
          </a:bodyPr>
          <a:lstStyle/>
          <a:p>
            <a:pPr algn="l">
              <a:lnSpc>
                <a:spcPts val="4813"/>
              </a:lnSpc>
              <a:spcBef>
                <a:spcPct val="0"/>
              </a:spcBef>
            </a:pPr>
            <a:r>
              <a:rPr lang="en-US" b="true" sz="4584">
                <a:solidFill>
                  <a:srgbClr val="2B4B82"/>
                </a:solidFill>
                <a:latin typeface="Clear Sans Bold"/>
                <a:ea typeface="Clear Sans Bold"/>
                <a:cs typeface="Clear Sans Bold"/>
                <a:sym typeface="Clear Sans Bold"/>
              </a:rPr>
              <a:t>-&gt; </a:t>
            </a:r>
            <a:r>
              <a:rPr lang="en-US" b="true" sz="4584">
                <a:solidFill>
                  <a:srgbClr val="2B4B82"/>
                </a:solidFill>
                <a:latin typeface="Clear Sans Bold"/>
                <a:ea typeface="Clear Sans Bold"/>
                <a:cs typeface="Clear Sans Bold"/>
                <a:sym typeface="Clear Sans Bold"/>
              </a:rPr>
              <a:t>Lấy node có khoảng cách nhỏ nhất từ PriorityQueue.</a:t>
            </a:r>
          </a:p>
          <a:p>
            <a:pPr algn="l">
              <a:lnSpc>
                <a:spcPts val="4813"/>
              </a:lnSpc>
              <a:spcBef>
                <a:spcPct val="0"/>
              </a:spcBef>
            </a:pPr>
            <a:r>
              <a:rPr lang="en-US" b="true" sz="4584">
                <a:solidFill>
                  <a:srgbClr val="2B4B82"/>
                </a:solidFill>
                <a:latin typeface="Clear Sans Bold"/>
                <a:ea typeface="Clear Sans Bold"/>
                <a:cs typeface="Clear Sans Bold"/>
                <a:sym typeface="Clear Sans Bold"/>
              </a:rPr>
              <a:t>-&gt; Duyệt các neighbor của node hiện tại.</a:t>
            </a:r>
          </a:p>
          <a:p>
            <a:pPr algn="l">
              <a:lnSpc>
                <a:spcPts val="4813"/>
              </a:lnSpc>
              <a:spcBef>
                <a:spcPct val="0"/>
              </a:spcBef>
            </a:pPr>
            <a:r>
              <a:rPr lang="en-US" b="true" sz="4584">
                <a:solidFill>
                  <a:srgbClr val="2B4B82"/>
                </a:solidFill>
                <a:latin typeface="Clear Sans Bold"/>
                <a:ea typeface="Clear Sans Bold"/>
                <a:cs typeface="Clear Sans Bold"/>
                <a:sym typeface="Clear Sans Bold"/>
              </a:rPr>
              <a:t>-&gt; Tính khoảng cách mới (alt) từ node bắt đầu đến neighbor thông qua node hiện tại: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654166" y="4123812"/>
            <a:ext cx="13739599" cy="4468162"/>
          </a:xfrm>
          <a:custGeom>
            <a:avLst/>
            <a:gdLst/>
            <a:ahLst/>
            <a:cxnLst/>
            <a:rect r="r" b="b" t="t" l="l"/>
            <a:pathLst>
              <a:path h="4468162" w="13739599">
                <a:moveTo>
                  <a:pt x="0" y="0"/>
                </a:moveTo>
                <a:lnTo>
                  <a:pt x="13739600" y="0"/>
                </a:lnTo>
                <a:lnTo>
                  <a:pt x="13739600" y="4468162"/>
                </a:lnTo>
                <a:lnTo>
                  <a:pt x="0" y="4468162"/>
                </a:lnTo>
                <a:lnTo>
                  <a:pt x="0" y="0"/>
                </a:lnTo>
                <a:close/>
              </a:path>
            </a:pathLst>
          </a:custGeom>
          <a:blipFill>
            <a:blip r:embed="rId2"/>
            <a:stretch>
              <a:fillRect l="0" t="0" r="0" b="0"/>
            </a:stretch>
          </a:blipFill>
        </p:spPr>
      </p:sp>
      <p:sp>
        <p:nvSpPr>
          <p:cNvPr name="TextBox 3" id="3"/>
          <p:cNvSpPr txBox="true"/>
          <p:nvPr/>
        </p:nvSpPr>
        <p:spPr>
          <a:xfrm rot="0">
            <a:off x="2673855" y="1095375"/>
            <a:ext cx="12258774" cy="2459064"/>
          </a:xfrm>
          <a:prstGeom prst="rect">
            <a:avLst/>
          </a:prstGeom>
        </p:spPr>
        <p:txBody>
          <a:bodyPr anchor="t" rtlCol="false" tIns="0" lIns="0" bIns="0" rIns="0">
            <a:spAutoFit/>
          </a:bodyPr>
          <a:lstStyle/>
          <a:p>
            <a:pPr algn="l" marL="989841" indent="-494921" lvl="1">
              <a:lnSpc>
                <a:spcPts val="4813"/>
              </a:lnSpc>
              <a:spcBef>
                <a:spcPct val="0"/>
              </a:spcBef>
              <a:buFont typeface="Arial"/>
              <a:buChar char="•"/>
            </a:pPr>
            <a:r>
              <a:rPr lang="en-US" b="true" sz="4584">
                <a:solidFill>
                  <a:srgbClr val="000000"/>
                </a:solidFill>
                <a:latin typeface="Clear Sans Bold"/>
                <a:ea typeface="Clear Sans Bold"/>
                <a:cs typeface="Clear Sans Bold"/>
                <a:sym typeface="Clear Sans Bold"/>
              </a:rPr>
              <a:t>Nếu alt nhỏ hơn khoảng cách cũ:</a:t>
            </a:r>
          </a:p>
          <a:p>
            <a:pPr algn="l">
              <a:lnSpc>
                <a:spcPts val="4813"/>
              </a:lnSpc>
              <a:spcBef>
                <a:spcPct val="0"/>
              </a:spcBef>
            </a:pPr>
            <a:r>
              <a:rPr lang="en-US" b="true" sz="4584">
                <a:solidFill>
                  <a:srgbClr val="000000"/>
                </a:solidFill>
                <a:latin typeface="Clear Sans Bold"/>
                <a:ea typeface="Clear Sans Bold"/>
                <a:cs typeface="Clear Sans Bold"/>
                <a:sym typeface="Clear Sans Bold"/>
              </a:rPr>
              <a:t>-&gt; Cập nhật khoảng cách mới.</a:t>
            </a:r>
          </a:p>
          <a:p>
            <a:pPr algn="l">
              <a:lnSpc>
                <a:spcPts val="4813"/>
              </a:lnSpc>
              <a:spcBef>
                <a:spcPct val="0"/>
              </a:spcBef>
            </a:pPr>
            <a:r>
              <a:rPr lang="en-US" b="true" sz="4584">
                <a:solidFill>
                  <a:srgbClr val="000000"/>
                </a:solidFill>
                <a:latin typeface="Clear Sans Bold"/>
                <a:ea typeface="Clear Sans Bold"/>
                <a:cs typeface="Clear Sans Bold"/>
                <a:sym typeface="Clear Sans Bold"/>
              </a:rPr>
              <a:t>-&gt; Ghi nhận đường đi (previous).</a:t>
            </a:r>
          </a:p>
          <a:p>
            <a:pPr algn="l">
              <a:lnSpc>
                <a:spcPts val="4813"/>
              </a:lnSpc>
              <a:spcBef>
                <a:spcPct val="0"/>
              </a:spcBef>
            </a:pPr>
            <a:r>
              <a:rPr lang="en-US" b="true" sz="4584">
                <a:solidFill>
                  <a:srgbClr val="000000"/>
                </a:solidFill>
                <a:latin typeface="Clear Sans Bold"/>
                <a:ea typeface="Clear Sans Bold"/>
                <a:cs typeface="Clear Sans Bold"/>
                <a:sym typeface="Clear Sans Bold"/>
              </a:rPr>
              <a:t>-&gt; Đưa neighbor vào PriorityQueue.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4696185" y="2533660"/>
            <a:ext cx="9235526" cy="2783758"/>
          </a:xfrm>
          <a:custGeom>
            <a:avLst/>
            <a:gdLst/>
            <a:ahLst/>
            <a:cxnLst/>
            <a:rect r="r" b="b" t="t" l="l"/>
            <a:pathLst>
              <a:path h="2783758" w="9235526">
                <a:moveTo>
                  <a:pt x="0" y="0"/>
                </a:moveTo>
                <a:lnTo>
                  <a:pt x="9235526" y="0"/>
                </a:lnTo>
                <a:lnTo>
                  <a:pt x="9235526" y="2783758"/>
                </a:lnTo>
                <a:lnTo>
                  <a:pt x="0" y="2783758"/>
                </a:lnTo>
                <a:lnTo>
                  <a:pt x="0" y="0"/>
                </a:lnTo>
                <a:close/>
              </a:path>
            </a:pathLst>
          </a:custGeom>
          <a:blipFill>
            <a:blip r:embed="rId2"/>
            <a:stretch>
              <a:fillRect l="0" t="0" r="0" b="0"/>
            </a:stretch>
          </a:blipFill>
        </p:spPr>
      </p:sp>
      <p:sp>
        <p:nvSpPr>
          <p:cNvPr name="Freeform 3" id="3"/>
          <p:cNvSpPr/>
          <p:nvPr/>
        </p:nvSpPr>
        <p:spPr>
          <a:xfrm flipH="false" flipV="false" rot="0">
            <a:off x="0" y="7805727"/>
            <a:ext cx="14848349" cy="534316"/>
          </a:xfrm>
          <a:custGeom>
            <a:avLst/>
            <a:gdLst/>
            <a:ahLst/>
            <a:cxnLst/>
            <a:rect r="r" b="b" t="t" l="l"/>
            <a:pathLst>
              <a:path h="534316" w="14848349">
                <a:moveTo>
                  <a:pt x="0" y="0"/>
                </a:moveTo>
                <a:lnTo>
                  <a:pt x="14848349" y="0"/>
                </a:lnTo>
                <a:lnTo>
                  <a:pt x="14848349" y="534316"/>
                </a:lnTo>
                <a:lnTo>
                  <a:pt x="0" y="534316"/>
                </a:lnTo>
                <a:lnTo>
                  <a:pt x="0" y="0"/>
                </a:lnTo>
                <a:close/>
              </a:path>
            </a:pathLst>
          </a:custGeom>
          <a:blipFill>
            <a:blip r:embed="rId3"/>
            <a:stretch>
              <a:fillRect l="0" t="0" r="0" b="0"/>
            </a:stretch>
          </a:blipFill>
        </p:spPr>
      </p:sp>
      <p:sp>
        <p:nvSpPr>
          <p:cNvPr name="TextBox 4" id="4"/>
          <p:cNvSpPr txBox="true"/>
          <p:nvPr/>
        </p:nvSpPr>
        <p:spPr>
          <a:xfrm rot="0">
            <a:off x="384740" y="746906"/>
            <a:ext cx="5962055" cy="630264"/>
          </a:xfrm>
          <a:prstGeom prst="rect">
            <a:avLst/>
          </a:prstGeom>
        </p:spPr>
        <p:txBody>
          <a:bodyPr anchor="t" rtlCol="false" tIns="0" lIns="0" bIns="0" rIns="0">
            <a:spAutoFit/>
          </a:bodyPr>
          <a:lstStyle/>
          <a:p>
            <a:pPr algn="ctr" marL="989841" indent="-494921" lvl="1">
              <a:lnSpc>
                <a:spcPts val="4813"/>
              </a:lnSpc>
              <a:spcBef>
                <a:spcPct val="0"/>
              </a:spcBef>
              <a:buFont typeface="Arial"/>
              <a:buChar char="•"/>
            </a:pPr>
            <a:r>
              <a:rPr lang="en-US" b="true" sz="4584">
                <a:solidFill>
                  <a:srgbClr val="000000"/>
                </a:solidFill>
                <a:latin typeface="Clear Sans Bold"/>
                <a:ea typeface="Clear Sans Bold"/>
                <a:cs typeface="Clear Sans Bold"/>
                <a:sym typeface="Clear Sans Bold"/>
              </a:rPr>
              <a:t>Truy vết đường đi:</a:t>
            </a:r>
          </a:p>
        </p:txBody>
      </p:sp>
      <p:sp>
        <p:nvSpPr>
          <p:cNvPr name="TextBox 5" id="5"/>
          <p:cNvSpPr txBox="true"/>
          <p:nvPr/>
        </p:nvSpPr>
        <p:spPr>
          <a:xfrm rot="0">
            <a:off x="514350" y="1639465"/>
            <a:ext cx="17259300" cy="1239864"/>
          </a:xfrm>
          <a:prstGeom prst="rect">
            <a:avLst/>
          </a:prstGeom>
        </p:spPr>
        <p:txBody>
          <a:bodyPr anchor="t" rtlCol="false" tIns="0" lIns="0" bIns="0" rIns="0">
            <a:spAutoFit/>
          </a:bodyPr>
          <a:lstStyle/>
          <a:p>
            <a:pPr algn="l">
              <a:lnSpc>
                <a:spcPts val="4813"/>
              </a:lnSpc>
              <a:spcBef>
                <a:spcPct val="0"/>
              </a:spcBef>
            </a:pPr>
            <a:r>
              <a:rPr lang="en-US" b="true" sz="4584">
                <a:solidFill>
                  <a:srgbClr val="000000"/>
                </a:solidFill>
                <a:latin typeface="Clear Sans Bold"/>
                <a:ea typeface="Clear Sans Bold"/>
                <a:cs typeface="Clear Sans Bold"/>
                <a:sym typeface="Clear Sans Bold"/>
              </a:rPr>
              <a:t>Bắt đầu từ node kết thúc, dùng mảng previous để truy ngược lại node bắt đầu.</a:t>
            </a:r>
          </a:p>
        </p:txBody>
      </p:sp>
      <p:sp>
        <p:nvSpPr>
          <p:cNvPr name="TextBox 6" id="6"/>
          <p:cNvSpPr txBox="true"/>
          <p:nvPr/>
        </p:nvSpPr>
        <p:spPr>
          <a:xfrm rot="0">
            <a:off x="514350" y="5780638"/>
            <a:ext cx="10135195" cy="1239864"/>
          </a:xfrm>
          <a:prstGeom prst="rect">
            <a:avLst/>
          </a:prstGeom>
        </p:spPr>
        <p:txBody>
          <a:bodyPr anchor="t" rtlCol="false" tIns="0" lIns="0" bIns="0" rIns="0">
            <a:spAutoFit/>
          </a:bodyPr>
          <a:lstStyle/>
          <a:p>
            <a:pPr algn="l" marL="989841" indent="-494921" lvl="1">
              <a:lnSpc>
                <a:spcPts val="4813"/>
              </a:lnSpc>
              <a:spcBef>
                <a:spcPct val="0"/>
              </a:spcBef>
              <a:buFont typeface="Arial"/>
              <a:buChar char="•"/>
            </a:pPr>
            <a:r>
              <a:rPr lang="en-US" b="true" sz="4584">
                <a:solidFill>
                  <a:srgbClr val="000000"/>
                </a:solidFill>
                <a:latin typeface="Clear Sans Bold"/>
                <a:ea typeface="Clear Sans Bold"/>
                <a:cs typeface="Clear Sans Bold"/>
                <a:sym typeface="Clear Sans Bold"/>
              </a:rPr>
              <a:t>Kết quả:</a:t>
            </a:r>
          </a:p>
          <a:p>
            <a:pPr algn="l">
              <a:lnSpc>
                <a:spcPts val="4813"/>
              </a:lnSpc>
              <a:spcBef>
                <a:spcPct val="0"/>
              </a:spcBef>
            </a:pPr>
            <a:r>
              <a:rPr lang="en-US" b="true" sz="4584">
                <a:solidFill>
                  <a:srgbClr val="000000"/>
                </a:solidFill>
                <a:latin typeface="Clear Sans Bold"/>
                <a:ea typeface="Clear Sans Bold"/>
                <a:cs typeface="Clear Sans Bold"/>
                <a:sym typeface="Clear Sans Bold"/>
              </a:rPr>
              <a:t>Trả về đường đi và tổng khoảng cách.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4855165" y="5491969"/>
            <a:ext cx="10026961" cy="4449049"/>
          </a:xfrm>
          <a:custGeom>
            <a:avLst/>
            <a:gdLst/>
            <a:ahLst/>
            <a:cxnLst/>
            <a:rect r="r" b="b" t="t" l="l"/>
            <a:pathLst>
              <a:path h="4449049" w="10026961">
                <a:moveTo>
                  <a:pt x="0" y="0"/>
                </a:moveTo>
                <a:lnTo>
                  <a:pt x="10026961" y="0"/>
                </a:lnTo>
                <a:lnTo>
                  <a:pt x="10026961" y="4449049"/>
                </a:lnTo>
                <a:lnTo>
                  <a:pt x="0" y="4449049"/>
                </a:lnTo>
                <a:lnTo>
                  <a:pt x="0" y="0"/>
                </a:lnTo>
                <a:close/>
              </a:path>
            </a:pathLst>
          </a:custGeom>
          <a:blipFill>
            <a:blip r:embed="rId2"/>
            <a:stretch>
              <a:fillRect l="0" t="0" r="0" b="0"/>
            </a:stretch>
          </a:blipFill>
        </p:spPr>
      </p:sp>
      <p:sp>
        <p:nvSpPr>
          <p:cNvPr name="Freeform 3" id="3"/>
          <p:cNvSpPr/>
          <p:nvPr/>
        </p:nvSpPr>
        <p:spPr>
          <a:xfrm flipH="false" flipV="false" rot="0">
            <a:off x="3446186" y="2443494"/>
            <a:ext cx="12037847" cy="2377846"/>
          </a:xfrm>
          <a:custGeom>
            <a:avLst/>
            <a:gdLst/>
            <a:ahLst/>
            <a:cxnLst/>
            <a:rect r="r" b="b" t="t" l="l"/>
            <a:pathLst>
              <a:path h="2377846" w="12037847">
                <a:moveTo>
                  <a:pt x="0" y="0"/>
                </a:moveTo>
                <a:lnTo>
                  <a:pt x="12037847" y="0"/>
                </a:lnTo>
                <a:lnTo>
                  <a:pt x="12037847" y="2377846"/>
                </a:lnTo>
                <a:lnTo>
                  <a:pt x="0" y="2377846"/>
                </a:lnTo>
                <a:lnTo>
                  <a:pt x="0" y="0"/>
                </a:lnTo>
                <a:close/>
              </a:path>
            </a:pathLst>
          </a:custGeom>
          <a:blipFill>
            <a:blip r:embed="rId3"/>
            <a:stretch>
              <a:fillRect l="0" t="0" r="0" b="0"/>
            </a:stretch>
          </a:blipFill>
        </p:spPr>
      </p:sp>
      <p:sp>
        <p:nvSpPr>
          <p:cNvPr name="TextBox 4" id="4"/>
          <p:cNvSpPr txBox="true"/>
          <p:nvPr/>
        </p:nvSpPr>
        <p:spPr>
          <a:xfrm rot="0">
            <a:off x="-679792" y="398436"/>
            <a:ext cx="11686292"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000000"/>
                </a:solidFill>
                <a:latin typeface="Clear Sans Bold"/>
                <a:ea typeface="Clear Sans Bold"/>
                <a:cs typeface="Clear Sans Bold"/>
                <a:sym typeface="Clear Sans Bold"/>
              </a:rPr>
              <a:t> d) Kết hợp với bản đồ Google Maps</a:t>
            </a:r>
          </a:p>
        </p:txBody>
      </p:sp>
      <p:sp>
        <p:nvSpPr>
          <p:cNvPr name="TextBox 5" id="5"/>
          <p:cNvSpPr txBox="true"/>
          <p:nvPr/>
        </p:nvSpPr>
        <p:spPr>
          <a:xfrm rot="0">
            <a:off x="630084" y="1491070"/>
            <a:ext cx="4225082"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000000"/>
                </a:solidFill>
                <a:latin typeface="Clear Sans Bold"/>
                <a:ea typeface="Clear Sans Bold"/>
                <a:cs typeface="Clear Sans Bold"/>
                <a:sym typeface="Clear Sans Bold"/>
              </a:rPr>
              <a:t>Hiển thị bản đồ:</a:t>
            </a:r>
          </a:p>
        </p:txBody>
      </p:sp>
      <p:sp>
        <p:nvSpPr>
          <p:cNvPr name="TextBox 6" id="6"/>
          <p:cNvSpPr txBox="true"/>
          <p:nvPr/>
        </p:nvSpPr>
        <p:spPr>
          <a:xfrm rot="0">
            <a:off x="344909" y="5210175"/>
            <a:ext cx="4058989"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000000"/>
                </a:solidFill>
                <a:latin typeface="Clear Sans Bold"/>
                <a:ea typeface="Clear Sans Bold"/>
                <a:cs typeface="Clear Sans Bold"/>
                <a:sym typeface="Clear Sans Bold"/>
              </a:rPr>
              <a:t>Vẽ đường đi:</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p:cNvSpPr/>
          <p:nvPr/>
        </p:nvSpPr>
        <p:spPr>
          <a:xfrm>
            <a:off x="2804010" y="3798744"/>
            <a:ext cx="2530900" cy="28575"/>
          </a:xfrm>
          <a:prstGeom prst="line">
            <a:avLst/>
          </a:prstGeom>
          <a:ln cap="flat" w="28575">
            <a:solidFill>
              <a:srgbClr val="31356E"/>
            </a:solidFill>
            <a:prstDash val="solid"/>
            <a:headEnd type="none" len="sm" w="sm"/>
            <a:tailEnd type="none" len="sm" w="sm"/>
          </a:ln>
        </p:spPr>
      </p:sp>
      <p:sp>
        <p:nvSpPr>
          <p:cNvPr name="AutoShape 3" id="3"/>
          <p:cNvSpPr/>
          <p:nvPr/>
        </p:nvSpPr>
        <p:spPr>
          <a:xfrm>
            <a:off x="6235623" y="3798744"/>
            <a:ext cx="2362771" cy="28575"/>
          </a:xfrm>
          <a:prstGeom prst="line">
            <a:avLst/>
          </a:prstGeom>
          <a:ln cap="flat" w="28575">
            <a:solidFill>
              <a:srgbClr val="31356E"/>
            </a:solidFill>
            <a:prstDash val="solid"/>
            <a:headEnd type="none" len="sm" w="sm"/>
            <a:tailEnd type="none" len="sm" w="sm"/>
          </a:ln>
        </p:spPr>
      </p:sp>
      <p:sp>
        <p:nvSpPr>
          <p:cNvPr name="AutoShape 4" id="4"/>
          <p:cNvSpPr/>
          <p:nvPr/>
        </p:nvSpPr>
        <p:spPr>
          <a:xfrm>
            <a:off x="9499106" y="3798744"/>
            <a:ext cx="2657273" cy="28575"/>
          </a:xfrm>
          <a:prstGeom prst="line">
            <a:avLst/>
          </a:prstGeom>
          <a:ln cap="flat" w="28575">
            <a:solidFill>
              <a:srgbClr val="31356E"/>
            </a:solidFill>
            <a:prstDash val="solid"/>
            <a:headEnd type="none" len="sm" w="sm"/>
            <a:tailEnd type="none" len="sm" w="sm"/>
          </a:ln>
        </p:spPr>
      </p:sp>
      <p:sp>
        <p:nvSpPr>
          <p:cNvPr name="AutoShape 5" id="5"/>
          <p:cNvSpPr/>
          <p:nvPr/>
        </p:nvSpPr>
        <p:spPr>
          <a:xfrm>
            <a:off x="13057092" y="3798744"/>
            <a:ext cx="2426898" cy="28575"/>
          </a:xfrm>
          <a:prstGeom prst="line">
            <a:avLst/>
          </a:prstGeom>
          <a:ln cap="flat" w="28575">
            <a:solidFill>
              <a:srgbClr val="31356E"/>
            </a:solidFill>
            <a:prstDash val="solid"/>
            <a:headEnd type="none" len="sm" w="sm"/>
            <a:tailEnd type="none" len="sm" w="sm"/>
          </a:ln>
        </p:spPr>
      </p:sp>
      <p:grpSp>
        <p:nvGrpSpPr>
          <p:cNvPr name="Group 6" id="6"/>
          <p:cNvGrpSpPr/>
          <p:nvPr/>
        </p:nvGrpSpPr>
        <p:grpSpPr>
          <a:xfrm rot="0">
            <a:off x="1903298" y="3371020"/>
            <a:ext cx="900712" cy="884024"/>
            <a:chOff x="0" y="0"/>
            <a:chExt cx="825825" cy="810524"/>
          </a:xfrm>
        </p:grpSpPr>
        <p:sp>
          <p:nvSpPr>
            <p:cNvPr name="Freeform 7" id="7"/>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8" id="8"/>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9" id="9"/>
          <p:cNvGrpSpPr/>
          <p:nvPr/>
        </p:nvGrpSpPr>
        <p:grpSpPr>
          <a:xfrm rot="0">
            <a:off x="5298471" y="3371020"/>
            <a:ext cx="900712" cy="884024"/>
            <a:chOff x="0" y="0"/>
            <a:chExt cx="825825" cy="810524"/>
          </a:xfrm>
        </p:grpSpPr>
        <p:sp>
          <p:nvSpPr>
            <p:cNvPr name="Freeform 10" id="10"/>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1" id="11"/>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2" id="12"/>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CONTENTS</a:t>
            </a:r>
          </a:p>
        </p:txBody>
      </p:sp>
      <p:grpSp>
        <p:nvGrpSpPr>
          <p:cNvPr name="Group 13" id="13"/>
          <p:cNvGrpSpPr/>
          <p:nvPr/>
        </p:nvGrpSpPr>
        <p:grpSpPr>
          <a:xfrm rot="0">
            <a:off x="4547992" y="4410627"/>
            <a:ext cx="2401669" cy="2126078"/>
            <a:chOff x="0" y="0"/>
            <a:chExt cx="3202226" cy="2834771"/>
          </a:xfrm>
        </p:grpSpPr>
        <p:sp>
          <p:nvSpPr>
            <p:cNvPr name="TextBox 14" id="14"/>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5" id="15"/>
            <p:cNvSpPr txBox="true"/>
            <p:nvPr/>
          </p:nvSpPr>
          <p:spPr>
            <a:xfrm rot="0">
              <a:off x="0" y="2365283"/>
              <a:ext cx="3202226" cy="469487"/>
            </a:xfrm>
            <a:prstGeom prst="rect">
              <a:avLst/>
            </a:prstGeom>
          </p:spPr>
          <p:txBody>
            <a:bodyPr anchor="t" rtlCol="false" tIns="0" lIns="0" bIns="0" rIns="0">
              <a:spAutoFit/>
            </a:bodyPr>
            <a:lstStyle/>
            <a:p>
              <a:pPr algn="ctr">
                <a:lnSpc>
                  <a:spcPts val="2940"/>
                </a:lnSpc>
              </a:pPr>
            </a:p>
          </p:txBody>
        </p:sp>
        <p:sp>
          <p:nvSpPr>
            <p:cNvPr name="TextBox 16" id="16"/>
            <p:cNvSpPr txBox="true"/>
            <p:nvPr/>
          </p:nvSpPr>
          <p:spPr>
            <a:xfrm rot="0">
              <a:off x="0" y="925271"/>
              <a:ext cx="3202226"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Medium"/>
                  <a:ea typeface="Clear Sans Medium"/>
                  <a:cs typeface="Clear Sans Medium"/>
                  <a:sym typeface="Clear Sans Medium"/>
                </a:rPr>
                <a:t>Phân công công việc</a:t>
              </a:r>
            </a:p>
          </p:txBody>
        </p:sp>
      </p:grpSp>
      <p:grpSp>
        <p:nvGrpSpPr>
          <p:cNvPr name="Group 17" id="17"/>
          <p:cNvGrpSpPr/>
          <p:nvPr/>
        </p:nvGrpSpPr>
        <p:grpSpPr>
          <a:xfrm rot="0">
            <a:off x="1123950" y="4410627"/>
            <a:ext cx="2459408" cy="2131947"/>
            <a:chOff x="0" y="0"/>
            <a:chExt cx="3279211" cy="2842596"/>
          </a:xfrm>
        </p:grpSpPr>
        <p:sp>
          <p:nvSpPr>
            <p:cNvPr name="TextBox 18" id="18"/>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a:t>
              </a:r>
              <a:r>
                <a:rPr lang="en-US" b="true" sz="2799" spc="279">
                  <a:solidFill>
                    <a:srgbClr val="2B4B82"/>
                  </a:solidFill>
                  <a:latin typeface="Clear Sans Bold"/>
                  <a:ea typeface="Clear Sans Bold"/>
                  <a:cs typeface="Clear Sans Bold"/>
                  <a:sym typeface="Clear Sans Bold"/>
                </a:rPr>
                <a:t> </a:t>
              </a:r>
            </a:p>
          </p:txBody>
        </p:sp>
        <p:sp>
          <p:nvSpPr>
            <p:cNvPr name="TextBox 19" id="19"/>
            <p:cNvSpPr txBox="true"/>
            <p:nvPr/>
          </p:nvSpPr>
          <p:spPr>
            <a:xfrm rot="0">
              <a:off x="0" y="2373108"/>
              <a:ext cx="3279211" cy="469487"/>
            </a:xfrm>
            <a:prstGeom prst="rect">
              <a:avLst/>
            </a:prstGeom>
          </p:spPr>
          <p:txBody>
            <a:bodyPr anchor="t" rtlCol="false" tIns="0" lIns="0" bIns="0" rIns="0">
              <a:spAutoFit/>
            </a:bodyPr>
            <a:lstStyle/>
            <a:p>
              <a:pPr algn="ctr">
                <a:lnSpc>
                  <a:spcPts val="2940"/>
                </a:lnSpc>
              </a:pPr>
            </a:p>
          </p:txBody>
        </p:sp>
        <p:sp>
          <p:nvSpPr>
            <p:cNvPr name="TextBox 20" id="20"/>
            <p:cNvSpPr txBox="true"/>
            <p:nvPr/>
          </p:nvSpPr>
          <p:spPr>
            <a:xfrm rot="0">
              <a:off x="0" y="919681"/>
              <a:ext cx="3279211"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Medium"/>
                  <a:ea typeface="Clear Sans Medium"/>
                  <a:cs typeface="Clear Sans Medium"/>
                  <a:sym typeface="Clear Sans Medium"/>
                </a:rPr>
                <a:t>Giới thiệu bài toán</a:t>
              </a:r>
            </a:p>
          </p:txBody>
        </p:sp>
      </p:grpSp>
      <p:grpSp>
        <p:nvGrpSpPr>
          <p:cNvPr name="Group 21" id="21"/>
          <p:cNvGrpSpPr/>
          <p:nvPr/>
        </p:nvGrpSpPr>
        <p:grpSpPr>
          <a:xfrm rot="0">
            <a:off x="7914296" y="4416496"/>
            <a:ext cx="2459408" cy="2126078"/>
            <a:chOff x="0" y="0"/>
            <a:chExt cx="3279211" cy="2834771"/>
          </a:xfrm>
        </p:grpSpPr>
        <p:sp>
          <p:nvSpPr>
            <p:cNvPr name="TextBox 22" id="22"/>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3" id="23"/>
            <p:cNvSpPr txBox="true"/>
            <p:nvPr/>
          </p:nvSpPr>
          <p:spPr>
            <a:xfrm rot="0">
              <a:off x="0" y="2365283"/>
              <a:ext cx="3279211" cy="469487"/>
            </a:xfrm>
            <a:prstGeom prst="rect">
              <a:avLst/>
            </a:prstGeom>
          </p:spPr>
          <p:txBody>
            <a:bodyPr anchor="t" rtlCol="false" tIns="0" lIns="0" bIns="0" rIns="0">
              <a:spAutoFit/>
            </a:bodyPr>
            <a:lstStyle/>
            <a:p>
              <a:pPr algn="ctr">
                <a:lnSpc>
                  <a:spcPts val="2940"/>
                </a:lnSpc>
              </a:pPr>
            </a:p>
          </p:txBody>
        </p:sp>
        <p:sp>
          <p:nvSpPr>
            <p:cNvPr name="TextBox 24" id="24"/>
            <p:cNvSpPr txBox="true"/>
            <p:nvPr/>
          </p:nvSpPr>
          <p:spPr>
            <a:xfrm rot="0">
              <a:off x="0" y="925271"/>
              <a:ext cx="3279211"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Medium"/>
                  <a:ea typeface="Clear Sans Medium"/>
                  <a:cs typeface="Clear Sans Medium"/>
                  <a:sym typeface="Clear Sans Medium"/>
                </a:rPr>
                <a:t>Phương pháp giải quyết</a:t>
              </a:r>
            </a:p>
          </p:txBody>
        </p:sp>
      </p:grpSp>
      <p:grpSp>
        <p:nvGrpSpPr>
          <p:cNvPr name="Group 25" id="25"/>
          <p:cNvGrpSpPr/>
          <p:nvPr/>
        </p:nvGrpSpPr>
        <p:grpSpPr>
          <a:xfrm rot="0">
            <a:off x="11198856" y="4416496"/>
            <a:ext cx="2680634" cy="2126078"/>
            <a:chOff x="0" y="0"/>
            <a:chExt cx="3574179" cy="2834771"/>
          </a:xfrm>
        </p:grpSpPr>
        <p:sp>
          <p:nvSpPr>
            <p:cNvPr name="TextBox 26" id="26"/>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7" id="27"/>
            <p:cNvSpPr txBox="true"/>
            <p:nvPr/>
          </p:nvSpPr>
          <p:spPr>
            <a:xfrm rot="0">
              <a:off x="0" y="2365283"/>
              <a:ext cx="3574179" cy="469487"/>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a:ea typeface="Clear Sans"/>
                  <a:cs typeface="Clear Sans"/>
                  <a:sym typeface="Clear Sans"/>
                </a:rPr>
                <a:t>. </a:t>
              </a:r>
            </a:p>
          </p:txBody>
        </p:sp>
        <p:sp>
          <p:nvSpPr>
            <p:cNvPr name="TextBox 28" id="28"/>
            <p:cNvSpPr txBox="true"/>
            <p:nvPr/>
          </p:nvSpPr>
          <p:spPr>
            <a:xfrm rot="0">
              <a:off x="0" y="925271"/>
              <a:ext cx="3574179"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Medium"/>
                  <a:ea typeface="Clear Sans Medium"/>
                  <a:cs typeface="Clear Sans Medium"/>
                  <a:sym typeface="Clear Sans Medium"/>
                </a:rPr>
                <a:t>Kết quả thực nghiệm</a:t>
              </a:r>
            </a:p>
          </p:txBody>
        </p:sp>
      </p:grpSp>
      <p:grpSp>
        <p:nvGrpSpPr>
          <p:cNvPr name="Group 29" id="29"/>
          <p:cNvGrpSpPr/>
          <p:nvPr/>
        </p:nvGrpSpPr>
        <p:grpSpPr>
          <a:xfrm rot="0">
            <a:off x="14521558" y="4410627"/>
            <a:ext cx="2825576" cy="1703522"/>
            <a:chOff x="0" y="0"/>
            <a:chExt cx="3767435" cy="2271362"/>
          </a:xfrm>
        </p:grpSpPr>
        <p:sp>
          <p:nvSpPr>
            <p:cNvPr name="TextBox 30" id="30"/>
            <p:cNvSpPr txBox="true"/>
            <p:nvPr/>
          </p:nvSpPr>
          <p:spPr>
            <a:xfrm rot="0">
              <a:off x="0" y="-57150"/>
              <a:ext cx="3767435"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31" id="31"/>
            <p:cNvSpPr txBox="true"/>
            <p:nvPr/>
          </p:nvSpPr>
          <p:spPr>
            <a:xfrm rot="0">
              <a:off x="0" y="1801875"/>
              <a:ext cx="3767435" cy="469487"/>
            </a:xfrm>
            <a:prstGeom prst="rect">
              <a:avLst/>
            </a:prstGeom>
          </p:spPr>
          <p:txBody>
            <a:bodyPr anchor="t" rtlCol="false" tIns="0" lIns="0" bIns="0" rIns="0">
              <a:spAutoFit/>
            </a:bodyPr>
            <a:lstStyle/>
            <a:p>
              <a:pPr algn="ctr">
                <a:lnSpc>
                  <a:spcPts val="2940"/>
                </a:lnSpc>
              </a:pPr>
            </a:p>
          </p:txBody>
        </p:sp>
        <p:sp>
          <p:nvSpPr>
            <p:cNvPr name="TextBox 32" id="32"/>
            <p:cNvSpPr txBox="true"/>
            <p:nvPr/>
          </p:nvSpPr>
          <p:spPr>
            <a:xfrm rot="0">
              <a:off x="0" y="925271"/>
              <a:ext cx="3767435"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Medium"/>
                  <a:ea typeface="Clear Sans Medium"/>
                  <a:cs typeface="Clear Sans Medium"/>
                  <a:sym typeface="Clear Sans Medium"/>
                </a:rPr>
                <a:t>Kết luận</a:t>
              </a:r>
            </a:p>
          </p:txBody>
        </p:sp>
      </p:grpSp>
      <p:grpSp>
        <p:nvGrpSpPr>
          <p:cNvPr name="Group 33" id="33"/>
          <p:cNvGrpSpPr/>
          <p:nvPr/>
        </p:nvGrpSpPr>
        <p:grpSpPr>
          <a:xfrm rot="0">
            <a:off x="8693644" y="3371020"/>
            <a:ext cx="900712" cy="884024"/>
            <a:chOff x="0" y="0"/>
            <a:chExt cx="825825" cy="810524"/>
          </a:xfrm>
        </p:grpSpPr>
        <p:sp>
          <p:nvSpPr>
            <p:cNvPr name="Freeform 34" id="34"/>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5" id="35"/>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3</a:t>
              </a:r>
            </a:p>
          </p:txBody>
        </p:sp>
      </p:grpSp>
      <p:grpSp>
        <p:nvGrpSpPr>
          <p:cNvPr name="Group 36" id="36"/>
          <p:cNvGrpSpPr/>
          <p:nvPr/>
        </p:nvGrpSpPr>
        <p:grpSpPr>
          <a:xfrm rot="0">
            <a:off x="12088817" y="3371020"/>
            <a:ext cx="900712" cy="884024"/>
            <a:chOff x="0" y="0"/>
            <a:chExt cx="825825" cy="810524"/>
          </a:xfrm>
        </p:grpSpPr>
        <p:sp>
          <p:nvSpPr>
            <p:cNvPr name="Freeform 37" id="37"/>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8" id="38"/>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4</a:t>
              </a:r>
            </a:p>
          </p:txBody>
        </p:sp>
      </p:grpSp>
      <p:grpSp>
        <p:nvGrpSpPr>
          <p:cNvPr name="Group 39" id="39"/>
          <p:cNvGrpSpPr/>
          <p:nvPr/>
        </p:nvGrpSpPr>
        <p:grpSpPr>
          <a:xfrm rot="0">
            <a:off x="15483990" y="3371020"/>
            <a:ext cx="900712" cy="884024"/>
            <a:chOff x="0" y="0"/>
            <a:chExt cx="825825" cy="810524"/>
          </a:xfrm>
        </p:grpSpPr>
        <p:sp>
          <p:nvSpPr>
            <p:cNvPr name="Freeform 40" id="40"/>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41" id="41"/>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5</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5933639" y="3134110"/>
            <a:ext cx="12354361" cy="762656"/>
          </a:xfrm>
          <a:prstGeom prst="rect">
            <a:avLst/>
          </a:prstGeom>
        </p:spPr>
        <p:txBody>
          <a:bodyPr anchor="t" rtlCol="false" tIns="0" lIns="0" bIns="0" rIns="0">
            <a:spAutoFit/>
          </a:bodyPr>
          <a:lstStyle/>
          <a:p>
            <a:pPr algn="ctr">
              <a:lnSpc>
                <a:spcPts val="5728"/>
              </a:lnSpc>
              <a:spcBef>
                <a:spcPct val="0"/>
              </a:spcBef>
            </a:pPr>
            <a:r>
              <a:rPr lang="en-US" b="true" sz="5455">
                <a:solidFill>
                  <a:srgbClr val="000000"/>
                </a:solidFill>
                <a:latin typeface="Clear Sans Bold"/>
                <a:ea typeface="Clear Sans Bold"/>
                <a:cs typeface="Clear Sans Bold"/>
                <a:sym typeface="Clear Sans Bold"/>
              </a:rPr>
              <a:t>MÔI TRƯỜNG LẬP TRÌNH VÀ SỬ DỤNG</a:t>
            </a:r>
          </a:p>
        </p:txBody>
      </p:sp>
      <p:sp>
        <p:nvSpPr>
          <p:cNvPr name="TextBox 9" id="9"/>
          <p:cNvSpPr txBox="true"/>
          <p:nvPr/>
        </p:nvSpPr>
        <p:spPr>
          <a:xfrm rot="0">
            <a:off x="3449327" y="6362702"/>
            <a:ext cx="14000659" cy="3068664"/>
          </a:xfrm>
          <a:prstGeom prst="rect">
            <a:avLst/>
          </a:prstGeom>
        </p:spPr>
        <p:txBody>
          <a:bodyPr anchor="t" rtlCol="false" tIns="0" lIns="0" bIns="0" rIns="0">
            <a:spAutoFit/>
          </a:bodyPr>
          <a:lstStyle/>
          <a:p>
            <a:pPr algn="l" marL="989841" indent="-494921" lvl="1">
              <a:lnSpc>
                <a:spcPts val="4813"/>
              </a:lnSpc>
              <a:spcBef>
                <a:spcPct val="0"/>
              </a:spcBef>
              <a:buFont typeface="Arial"/>
              <a:buChar char="•"/>
            </a:pPr>
            <a:r>
              <a:rPr lang="en-US" b="true" sz="4584">
                <a:solidFill>
                  <a:srgbClr val="000000"/>
                </a:solidFill>
                <a:latin typeface="Clear Sans Bold"/>
                <a:ea typeface="Clear Sans Bold"/>
                <a:cs typeface="Clear Sans Bold"/>
                <a:sym typeface="Clear Sans Bold"/>
              </a:rPr>
              <a:t>Ngôn ngữ: HTML, JavaScript</a:t>
            </a:r>
          </a:p>
          <a:p>
            <a:pPr algn="l" marL="989841" indent="-494921" lvl="1">
              <a:lnSpc>
                <a:spcPts val="4813"/>
              </a:lnSpc>
              <a:spcBef>
                <a:spcPct val="0"/>
              </a:spcBef>
              <a:buFont typeface="Arial"/>
              <a:buChar char="•"/>
            </a:pPr>
            <a:r>
              <a:rPr lang="en-US" b="true" sz="4584">
                <a:solidFill>
                  <a:srgbClr val="000000"/>
                </a:solidFill>
                <a:latin typeface="Clear Sans Bold"/>
                <a:ea typeface="Clear Sans Bold"/>
                <a:cs typeface="Clear Sans Bold"/>
                <a:sym typeface="Clear Sans Bold"/>
              </a:rPr>
              <a:t>Thư viện:</a:t>
            </a:r>
          </a:p>
          <a:p>
            <a:pPr algn="l">
              <a:lnSpc>
                <a:spcPts val="4813"/>
              </a:lnSpc>
              <a:spcBef>
                <a:spcPct val="0"/>
              </a:spcBef>
            </a:pPr>
            <a:r>
              <a:rPr lang="en-US" b="true" sz="4584">
                <a:solidFill>
                  <a:srgbClr val="000000"/>
                </a:solidFill>
                <a:latin typeface="Clear Sans Bold"/>
                <a:ea typeface="Clear Sans Bold"/>
                <a:cs typeface="Clear Sans Bold"/>
                <a:sym typeface="Clear Sans Bold"/>
              </a:rPr>
              <a:t>+ </a:t>
            </a:r>
            <a:r>
              <a:rPr lang="en-US" b="true" sz="4584">
                <a:solidFill>
                  <a:srgbClr val="000000"/>
                </a:solidFill>
                <a:latin typeface="Clear Sans Bold"/>
                <a:ea typeface="Clear Sans Bold"/>
                <a:cs typeface="Clear Sans Bold"/>
                <a:sym typeface="Clear Sans Bold"/>
              </a:rPr>
              <a:t>Google Maps API: hiển thị bản đồ và thêm marker.</a:t>
            </a:r>
          </a:p>
          <a:p>
            <a:pPr algn="l">
              <a:lnSpc>
                <a:spcPts val="4813"/>
              </a:lnSpc>
              <a:spcBef>
                <a:spcPct val="0"/>
              </a:spcBef>
            </a:pPr>
            <a:r>
              <a:rPr lang="en-US" b="true" sz="4584">
                <a:solidFill>
                  <a:srgbClr val="000000"/>
                </a:solidFill>
                <a:latin typeface="Clear Sans Bold"/>
                <a:ea typeface="Clear Sans Bold"/>
                <a:cs typeface="Clear Sans Bold"/>
                <a:sym typeface="Clear Sans Bold"/>
              </a:rPr>
              <a:t>+ HTML/CSS: giao diện người dùng.</a:t>
            </a:r>
          </a:p>
          <a:p>
            <a:pPr algn="l">
              <a:lnSpc>
                <a:spcPts val="4813"/>
              </a:lnSpc>
              <a:spcBef>
                <a:spcPct val="0"/>
              </a:spcBef>
            </a:pPr>
            <a:r>
              <a:rPr lang="en-US" b="true" sz="4584">
                <a:solidFill>
                  <a:srgbClr val="000000"/>
                </a:solidFill>
                <a:latin typeface="Clear Sans Bold"/>
                <a:ea typeface="Clear Sans Bold"/>
                <a:cs typeface="Clear Sans Bold"/>
                <a:sym typeface="Clear Sans Bold"/>
              </a:rPr>
              <a:t>+ JavaScript: thuật toán và xử lý tương tác.</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4593343" y="5420538"/>
            <a:ext cx="3426506" cy="4114800"/>
          </a:xfrm>
          <a:custGeom>
            <a:avLst/>
            <a:gdLst/>
            <a:ahLst/>
            <a:cxnLst/>
            <a:rect r="r" b="b" t="t" l="l"/>
            <a:pathLst>
              <a:path h="4114800" w="3426506">
                <a:moveTo>
                  <a:pt x="0" y="0"/>
                </a:moveTo>
                <a:lnTo>
                  <a:pt x="3426506" y="0"/>
                </a:lnTo>
                <a:lnTo>
                  <a:pt x="342650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663678"/>
            <a:ext cx="12004960" cy="1464857"/>
          </a:xfrm>
          <a:custGeom>
            <a:avLst/>
            <a:gdLst/>
            <a:ahLst/>
            <a:cxnLst/>
            <a:rect r="r" b="b" t="t" l="l"/>
            <a:pathLst>
              <a:path h="1464857" w="12004960">
                <a:moveTo>
                  <a:pt x="0" y="0"/>
                </a:moveTo>
                <a:lnTo>
                  <a:pt x="12004960" y="0"/>
                </a:lnTo>
                <a:lnTo>
                  <a:pt x="12004960" y="1464857"/>
                </a:lnTo>
                <a:lnTo>
                  <a:pt x="0" y="1464857"/>
                </a:lnTo>
                <a:lnTo>
                  <a:pt x="0" y="0"/>
                </a:lnTo>
                <a:close/>
              </a:path>
            </a:pathLst>
          </a:custGeom>
          <a:blipFill>
            <a:blip r:embed="rId4"/>
            <a:stretch>
              <a:fillRect l="0" t="0" r="0" b="0"/>
            </a:stretch>
          </a:blipFill>
        </p:spPr>
      </p:sp>
      <p:sp>
        <p:nvSpPr>
          <p:cNvPr name="TextBox 4" id="4"/>
          <p:cNvSpPr txBox="true"/>
          <p:nvPr/>
        </p:nvSpPr>
        <p:spPr>
          <a:xfrm rot="0">
            <a:off x="835578" y="1312836"/>
            <a:ext cx="14577468" cy="6116664"/>
          </a:xfrm>
          <a:prstGeom prst="rect">
            <a:avLst/>
          </a:prstGeom>
        </p:spPr>
        <p:txBody>
          <a:bodyPr anchor="t" rtlCol="false" tIns="0" lIns="0" bIns="0" rIns="0">
            <a:spAutoFit/>
          </a:bodyPr>
          <a:lstStyle/>
          <a:p>
            <a:pPr algn="l">
              <a:lnSpc>
                <a:spcPts val="4813"/>
              </a:lnSpc>
              <a:spcBef>
                <a:spcPct val="0"/>
              </a:spcBef>
            </a:pPr>
          </a:p>
          <a:p>
            <a:pPr algn="l">
              <a:lnSpc>
                <a:spcPts val="4813"/>
              </a:lnSpc>
              <a:spcBef>
                <a:spcPct val="0"/>
              </a:spcBef>
            </a:pPr>
          </a:p>
          <a:p>
            <a:pPr algn="l" marL="989841" indent="-494921" lvl="1">
              <a:lnSpc>
                <a:spcPts val="4813"/>
              </a:lnSpc>
              <a:spcBef>
                <a:spcPct val="0"/>
              </a:spcBef>
              <a:buFont typeface="Arial"/>
              <a:buChar char="•"/>
            </a:pPr>
            <a:r>
              <a:rPr lang="en-US" b="true" sz="4584">
                <a:solidFill>
                  <a:srgbClr val="000000"/>
                </a:solidFill>
                <a:latin typeface="Clear Sans Bold"/>
                <a:ea typeface="Clear Sans Bold"/>
                <a:cs typeface="Clear Sans Bold"/>
                <a:sym typeface="Clear Sans Bold"/>
              </a:rPr>
              <a:t> Cách xây dựng bộ test:</a:t>
            </a:r>
          </a:p>
          <a:p>
            <a:pPr algn="l">
              <a:lnSpc>
                <a:spcPts val="4813"/>
              </a:lnSpc>
              <a:spcBef>
                <a:spcPct val="0"/>
              </a:spcBef>
            </a:pPr>
          </a:p>
          <a:p>
            <a:pPr algn="l">
              <a:lnSpc>
                <a:spcPts val="4813"/>
              </a:lnSpc>
              <a:spcBef>
                <a:spcPct val="0"/>
              </a:spcBef>
            </a:pPr>
            <a:r>
              <a:rPr lang="en-US" b="true" sz="4584">
                <a:solidFill>
                  <a:srgbClr val="000000"/>
                </a:solidFill>
                <a:latin typeface="Clear Sans Bold"/>
                <a:ea typeface="Clear Sans Bold"/>
                <a:cs typeface="Clear Sans Bold"/>
                <a:sym typeface="Clear Sans Bold"/>
              </a:rPr>
              <a:t>+, </a:t>
            </a:r>
            <a:r>
              <a:rPr lang="en-US" b="true" sz="4584">
                <a:solidFill>
                  <a:srgbClr val="000000"/>
                </a:solidFill>
                <a:latin typeface="Clear Sans Bold"/>
                <a:ea typeface="Clear Sans Bold"/>
                <a:cs typeface="Clear Sans Bold"/>
                <a:sym typeface="Clear Sans Bold"/>
              </a:rPr>
              <a:t>Input: Các cặp địa điểm bắt đầu và kết thúc sau đó nhấn tìm đường</a:t>
            </a:r>
          </a:p>
          <a:p>
            <a:pPr algn="l">
              <a:lnSpc>
                <a:spcPts val="4813"/>
              </a:lnSpc>
              <a:spcBef>
                <a:spcPct val="0"/>
              </a:spcBef>
            </a:pPr>
            <a:r>
              <a:rPr lang="en-US" b="true" sz="4584">
                <a:solidFill>
                  <a:srgbClr val="000000"/>
                </a:solidFill>
                <a:latin typeface="Clear Sans Bold"/>
                <a:ea typeface="Clear Sans Bold"/>
                <a:cs typeface="Clear Sans Bold"/>
                <a:sym typeface="Clear Sans Bold"/>
              </a:rPr>
              <a:t>+, Output mong đợi: Đường đi ngắn nhất và tổng khoảng cách.</a:t>
            </a:r>
          </a:p>
          <a:p>
            <a:pPr algn="l">
              <a:lnSpc>
                <a:spcPts val="4813"/>
              </a:lnSpc>
              <a:spcBef>
                <a:spcPct val="0"/>
              </a:spcBef>
            </a:pPr>
          </a:p>
          <a:p>
            <a:pPr algn="l">
              <a:lnSpc>
                <a:spcPts val="4813"/>
              </a:lnSpc>
              <a:spcBef>
                <a:spcPct val="0"/>
              </a:spcBef>
            </a:pPr>
          </a:p>
        </p:txBody>
      </p:sp>
      <p:sp>
        <p:nvSpPr>
          <p:cNvPr name="TextBox 5" id="5"/>
          <p:cNvSpPr txBox="true"/>
          <p:nvPr/>
        </p:nvSpPr>
        <p:spPr>
          <a:xfrm rot="0">
            <a:off x="5010295" y="703236"/>
            <a:ext cx="7134424"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000000"/>
                </a:solidFill>
                <a:latin typeface="Clear Sans Bold"/>
                <a:ea typeface="Clear Sans Bold"/>
                <a:cs typeface="Clear Sans Bold"/>
                <a:sym typeface="Clear Sans Bold"/>
              </a:rPr>
              <a:t>4. KẾT QUẢ THỰC NGHIỆM</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57539" y="2879946"/>
          <a:ext cx="12991012" cy="6172200"/>
        </p:xfrm>
        <a:graphic>
          <a:graphicData uri="http://schemas.openxmlformats.org/drawingml/2006/table">
            <a:tbl>
              <a:tblPr/>
              <a:tblGrid>
                <a:gridCol w="4330337"/>
                <a:gridCol w="4330337"/>
                <a:gridCol w="4330337"/>
              </a:tblGrid>
              <a:tr h="1543050">
                <a:tc>
                  <a:txBody>
                    <a:bodyPr anchor="t" rtlCol="false"/>
                    <a:lstStyle/>
                    <a:p>
                      <a:pPr algn="ctr">
                        <a:lnSpc>
                          <a:spcPts val="5040"/>
                        </a:lnSpc>
                        <a:defRPr/>
                      </a:pPr>
                      <a:r>
                        <a:rPr lang="en-US" sz="3600" b="true">
                          <a:solidFill>
                            <a:srgbClr val="000000"/>
                          </a:solidFill>
                          <a:latin typeface="Clear Sans Bold"/>
                          <a:ea typeface="Clear Sans Bold"/>
                          <a:cs typeface="Clear Sans Bold"/>
                          <a:sym typeface="Clear Sans Bold"/>
                        </a:rPr>
                        <a:t>Các trường hợp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040"/>
                        </a:lnSpc>
                        <a:defRPr/>
                      </a:pPr>
                      <a:r>
                        <a:rPr lang="en-US" sz="3600" b="true">
                          <a:solidFill>
                            <a:srgbClr val="000000"/>
                          </a:solidFill>
                          <a:latin typeface="Clear Sans Bold"/>
                          <a:ea typeface="Clear Sans Bold"/>
                          <a:cs typeface="Clear Sans Bold"/>
                          <a:sym typeface="Clear Sans Bold"/>
                        </a:rPr>
                        <a:t>Chương Trình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5040"/>
                        </a:lnSpc>
                        <a:defRPr/>
                      </a:pPr>
                      <a:r>
                        <a:rPr lang="en-US" sz="3600" b="true">
                          <a:solidFill>
                            <a:srgbClr val="000000"/>
                          </a:solidFill>
                          <a:latin typeface="Clear Sans Bold"/>
                          <a:ea typeface="Clear Sans Bold"/>
                          <a:cs typeface="Clear Sans Bold"/>
                          <a:sym typeface="Clear Sans Bold"/>
                        </a:rPr>
                        <a:t>Google Map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3050">
                <a:tc>
                  <a:txBody>
                    <a:bodyPr anchor="t" rtlCol="false"/>
                    <a:lstStyle/>
                    <a:p>
                      <a:pPr algn="ctr">
                        <a:lnSpc>
                          <a:spcPts val="4480"/>
                        </a:lnSpc>
                        <a:defRPr/>
                      </a:pPr>
                      <a:r>
                        <a:rPr lang="en-US" sz="3200">
                          <a:solidFill>
                            <a:srgbClr val="000000"/>
                          </a:solidFill>
                          <a:latin typeface="Clear Sans"/>
                          <a:ea typeface="Clear Sans"/>
                          <a:cs typeface="Clear Sans"/>
                          <a:sym typeface="Clear Sans"/>
                        </a:rPr>
                        <a:t> Tòa C1-&gt; Tòa C2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Clear Sans"/>
                          <a:ea typeface="Clear Sans"/>
                          <a:cs typeface="Clear Sans"/>
                          <a:sym typeface="Clear Sans"/>
                        </a:rPr>
                        <a:t>117m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Clear Sans"/>
                          <a:ea typeface="Clear Sans"/>
                          <a:cs typeface="Clear Sans"/>
                          <a:sym typeface="Clear Sans"/>
                        </a:rPr>
                        <a:t>120m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3050">
                <a:tc>
                  <a:txBody>
                    <a:bodyPr anchor="t" rtlCol="false"/>
                    <a:lstStyle/>
                    <a:p>
                      <a:pPr algn="ctr">
                        <a:lnSpc>
                          <a:spcPts val="4480"/>
                        </a:lnSpc>
                        <a:defRPr/>
                      </a:pPr>
                      <a:r>
                        <a:rPr lang="en-US" sz="3200">
                          <a:solidFill>
                            <a:srgbClr val="000000"/>
                          </a:solidFill>
                          <a:latin typeface="Clear Sans"/>
                          <a:ea typeface="Clear Sans"/>
                          <a:cs typeface="Clear Sans"/>
                          <a:sym typeface="Clear Sans"/>
                        </a:rPr>
                        <a:t>Tòa C7-&gt; Thư Viện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Clear Sans"/>
                          <a:ea typeface="Clear Sans"/>
                          <a:cs typeface="Clear Sans"/>
                          <a:sym typeface="Clear Sans"/>
                        </a:rPr>
                        <a:t>189m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Clear Sans"/>
                          <a:ea typeface="Clear Sans"/>
                          <a:cs typeface="Clear Sans"/>
                          <a:sym typeface="Clear Sans"/>
                        </a:rPr>
                        <a:t>230m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43050">
                <a:tc>
                  <a:txBody>
                    <a:bodyPr anchor="t" rtlCol="false"/>
                    <a:lstStyle/>
                    <a:p>
                      <a:pPr algn="ctr">
                        <a:lnSpc>
                          <a:spcPts val="4480"/>
                        </a:lnSpc>
                        <a:defRPr/>
                      </a:pPr>
                      <a:r>
                        <a:rPr lang="en-US" sz="3200">
                          <a:solidFill>
                            <a:srgbClr val="000000"/>
                          </a:solidFill>
                          <a:latin typeface="Clear Sans"/>
                          <a:ea typeface="Clear Sans"/>
                          <a:cs typeface="Clear Sans"/>
                          <a:sym typeface="Clear Sans"/>
                        </a:rPr>
                        <a:t>Tòa C1-&gt; Tòa c6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Clear Sans"/>
                          <a:ea typeface="Clear Sans"/>
                          <a:cs typeface="Clear Sans"/>
                          <a:sym typeface="Clear Sans"/>
                        </a:rPr>
                        <a:t>222m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Clear Sans"/>
                          <a:ea typeface="Clear Sans"/>
                          <a:cs typeface="Clear Sans"/>
                          <a:sym typeface="Clear Sans"/>
                        </a:rPr>
                        <a:t>230m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257539" y="1095375"/>
            <a:ext cx="12474460"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000000"/>
                </a:solidFill>
                <a:latin typeface="Clear Sans Bold"/>
                <a:ea typeface="Clear Sans Bold"/>
                <a:cs typeface="Clear Sans Bold"/>
                <a:sym typeface="Clear Sans Bold"/>
              </a:rPr>
              <a:t>So sánh về khoảng cách so với Google Map</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329846" y="1208518"/>
            <a:ext cx="7500966" cy="4336765"/>
          </a:xfrm>
          <a:custGeom>
            <a:avLst/>
            <a:gdLst/>
            <a:ahLst/>
            <a:cxnLst/>
            <a:rect r="r" b="b" t="t" l="l"/>
            <a:pathLst>
              <a:path h="4336765" w="7500966">
                <a:moveTo>
                  <a:pt x="0" y="0"/>
                </a:moveTo>
                <a:lnTo>
                  <a:pt x="7500966" y="0"/>
                </a:lnTo>
                <a:lnTo>
                  <a:pt x="7500966" y="4336765"/>
                </a:lnTo>
                <a:lnTo>
                  <a:pt x="0" y="4336765"/>
                </a:lnTo>
                <a:lnTo>
                  <a:pt x="0" y="0"/>
                </a:lnTo>
                <a:close/>
              </a:path>
            </a:pathLst>
          </a:custGeom>
          <a:blipFill>
            <a:blip r:embed="rId2"/>
            <a:stretch>
              <a:fillRect l="0" t="0" r="0" b="0"/>
            </a:stretch>
          </a:blipFill>
        </p:spPr>
      </p:sp>
      <p:sp>
        <p:nvSpPr>
          <p:cNvPr name="Freeform 3" id="3"/>
          <p:cNvSpPr/>
          <p:nvPr/>
        </p:nvSpPr>
        <p:spPr>
          <a:xfrm flipH="false" flipV="false" rot="0">
            <a:off x="9201642" y="1422462"/>
            <a:ext cx="7707882" cy="4122821"/>
          </a:xfrm>
          <a:custGeom>
            <a:avLst/>
            <a:gdLst/>
            <a:ahLst/>
            <a:cxnLst/>
            <a:rect r="r" b="b" t="t" l="l"/>
            <a:pathLst>
              <a:path h="4122821" w="7707882">
                <a:moveTo>
                  <a:pt x="0" y="0"/>
                </a:moveTo>
                <a:lnTo>
                  <a:pt x="7707882" y="0"/>
                </a:lnTo>
                <a:lnTo>
                  <a:pt x="7707882" y="4122821"/>
                </a:lnTo>
                <a:lnTo>
                  <a:pt x="0" y="4122821"/>
                </a:lnTo>
                <a:lnTo>
                  <a:pt x="0" y="0"/>
                </a:lnTo>
                <a:close/>
              </a:path>
            </a:pathLst>
          </a:custGeom>
          <a:blipFill>
            <a:blip r:embed="rId3"/>
            <a:stretch>
              <a:fillRect l="0" t="0" r="0" b="0"/>
            </a:stretch>
          </a:blipFill>
        </p:spPr>
      </p:sp>
      <p:sp>
        <p:nvSpPr>
          <p:cNvPr name="Freeform 4" id="4"/>
          <p:cNvSpPr/>
          <p:nvPr/>
        </p:nvSpPr>
        <p:spPr>
          <a:xfrm flipH="false" flipV="false" rot="0">
            <a:off x="329846" y="5957253"/>
            <a:ext cx="7764482" cy="3991749"/>
          </a:xfrm>
          <a:custGeom>
            <a:avLst/>
            <a:gdLst/>
            <a:ahLst/>
            <a:cxnLst/>
            <a:rect r="r" b="b" t="t" l="l"/>
            <a:pathLst>
              <a:path h="3991749" w="7764482">
                <a:moveTo>
                  <a:pt x="0" y="0"/>
                </a:moveTo>
                <a:lnTo>
                  <a:pt x="7764482" y="0"/>
                </a:lnTo>
                <a:lnTo>
                  <a:pt x="7764482" y="3991749"/>
                </a:lnTo>
                <a:lnTo>
                  <a:pt x="0" y="3991749"/>
                </a:lnTo>
                <a:lnTo>
                  <a:pt x="0" y="0"/>
                </a:lnTo>
                <a:close/>
              </a:path>
            </a:pathLst>
          </a:custGeom>
          <a:blipFill>
            <a:blip r:embed="rId4"/>
            <a:stretch>
              <a:fillRect l="0" t="0" r="0" b="0"/>
            </a:stretch>
          </a:blipFill>
        </p:spPr>
      </p:sp>
      <p:sp>
        <p:nvSpPr>
          <p:cNvPr name="Freeform 5" id="5"/>
          <p:cNvSpPr/>
          <p:nvPr/>
        </p:nvSpPr>
        <p:spPr>
          <a:xfrm flipH="false" flipV="false" rot="0">
            <a:off x="9144000" y="5811737"/>
            <a:ext cx="7137968" cy="4282781"/>
          </a:xfrm>
          <a:custGeom>
            <a:avLst/>
            <a:gdLst/>
            <a:ahLst/>
            <a:cxnLst/>
            <a:rect r="r" b="b" t="t" l="l"/>
            <a:pathLst>
              <a:path h="4282781" w="7137968">
                <a:moveTo>
                  <a:pt x="0" y="0"/>
                </a:moveTo>
                <a:lnTo>
                  <a:pt x="7137968" y="0"/>
                </a:lnTo>
                <a:lnTo>
                  <a:pt x="7137968" y="4282781"/>
                </a:lnTo>
                <a:lnTo>
                  <a:pt x="0" y="4282781"/>
                </a:lnTo>
                <a:lnTo>
                  <a:pt x="0" y="0"/>
                </a:lnTo>
                <a:close/>
              </a:path>
            </a:pathLst>
          </a:custGeom>
          <a:blipFill>
            <a:blip r:embed="rId5"/>
            <a:stretch>
              <a:fillRect l="0" t="0" r="0" b="0"/>
            </a:stretch>
          </a:blipFill>
        </p:spPr>
      </p:sp>
      <p:sp>
        <p:nvSpPr>
          <p:cNvPr name="TextBox 6" id="6"/>
          <p:cNvSpPr txBox="true"/>
          <p:nvPr/>
        </p:nvSpPr>
        <p:spPr>
          <a:xfrm rot="0">
            <a:off x="83526" y="256140"/>
            <a:ext cx="16579678"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000000"/>
                </a:solidFill>
                <a:latin typeface="Clear Sans Bold"/>
                <a:ea typeface="Clear Sans Bold"/>
                <a:cs typeface="Clear Sans Bold"/>
                <a:sym typeface="Clear Sans Bold"/>
              </a:rPr>
              <a:t>Các trường hợp test trên chương trình so với Google Map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4953170" y="7817838"/>
            <a:ext cx="3334830" cy="2134291"/>
          </a:xfrm>
          <a:custGeom>
            <a:avLst/>
            <a:gdLst/>
            <a:ahLst/>
            <a:cxnLst/>
            <a:rect r="r" b="b" t="t" l="l"/>
            <a:pathLst>
              <a:path h="2134291" w="3334830">
                <a:moveTo>
                  <a:pt x="0" y="0"/>
                </a:moveTo>
                <a:lnTo>
                  <a:pt x="3334830" y="0"/>
                </a:lnTo>
                <a:lnTo>
                  <a:pt x="3334830" y="2134291"/>
                </a:lnTo>
                <a:lnTo>
                  <a:pt x="0" y="2134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4475" y="3809644"/>
            <a:ext cx="13861987" cy="5591001"/>
          </a:xfrm>
          <a:custGeom>
            <a:avLst/>
            <a:gdLst/>
            <a:ahLst/>
            <a:cxnLst/>
            <a:rect r="r" b="b" t="t" l="l"/>
            <a:pathLst>
              <a:path h="5591001" w="13861987">
                <a:moveTo>
                  <a:pt x="0" y="0"/>
                </a:moveTo>
                <a:lnTo>
                  <a:pt x="13861987" y="0"/>
                </a:lnTo>
                <a:lnTo>
                  <a:pt x="13861987" y="5591002"/>
                </a:lnTo>
                <a:lnTo>
                  <a:pt x="0" y="5591002"/>
                </a:lnTo>
                <a:lnTo>
                  <a:pt x="0" y="0"/>
                </a:lnTo>
                <a:close/>
              </a:path>
            </a:pathLst>
          </a:custGeom>
          <a:blipFill>
            <a:blip r:embed="rId4"/>
            <a:stretch>
              <a:fillRect l="0" t="0" r="0" b="0"/>
            </a:stretch>
          </a:blipFill>
        </p:spPr>
      </p:sp>
      <p:sp>
        <p:nvSpPr>
          <p:cNvPr name="TextBox 4" id="4"/>
          <p:cNvSpPr txBox="true"/>
          <p:nvPr/>
        </p:nvSpPr>
        <p:spPr>
          <a:xfrm rot="0">
            <a:off x="453195" y="1215244"/>
            <a:ext cx="17834805" cy="3068664"/>
          </a:xfrm>
          <a:prstGeom prst="rect">
            <a:avLst/>
          </a:prstGeom>
        </p:spPr>
        <p:txBody>
          <a:bodyPr anchor="t" rtlCol="false" tIns="0" lIns="0" bIns="0" rIns="0">
            <a:spAutoFit/>
          </a:bodyPr>
          <a:lstStyle/>
          <a:p>
            <a:pPr algn="l">
              <a:lnSpc>
                <a:spcPts val="4813"/>
              </a:lnSpc>
              <a:spcBef>
                <a:spcPct val="0"/>
              </a:spcBef>
            </a:pPr>
          </a:p>
          <a:p>
            <a:pPr algn="l" marL="989841" indent="-494921" lvl="1">
              <a:lnSpc>
                <a:spcPts val="4813"/>
              </a:lnSpc>
              <a:spcBef>
                <a:spcPct val="0"/>
              </a:spcBef>
              <a:buFont typeface="Arial"/>
              <a:buChar char="•"/>
            </a:pPr>
            <a:r>
              <a:rPr lang="en-US" b="true" sz="4584">
                <a:solidFill>
                  <a:srgbClr val="000000"/>
                </a:solidFill>
                <a:latin typeface="Clear Sans Bold"/>
                <a:ea typeface="Clear Sans Bold"/>
                <a:cs typeface="Clear Sans Bold"/>
                <a:sym typeface="Clear Sans Bold"/>
              </a:rPr>
              <a:t>Đánh giá chung:</a:t>
            </a:r>
            <a:r>
              <a:rPr lang="en-US" b="true" sz="4584">
                <a:solidFill>
                  <a:srgbClr val="000000"/>
                </a:solidFill>
                <a:latin typeface="Clear Sans Bold"/>
                <a:ea typeface="Clear Sans Bold"/>
                <a:cs typeface="Clear Sans Bold"/>
                <a:sym typeface="Clear Sans Bold"/>
              </a:rPr>
              <a:t> </a:t>
            </a:r>
            <a:r>
              <a:rPr lang="en-US" b="true" sz="4584">
                <a:solidFill>
                  <a:srgbClr val="000000"/>
                </a:solidFill>
                <a:latin typeface="Clear Sans Bold"/>
                <a:ea typeface="Clear Sans Bold"/>
                <a:cs typeface="Clear Sans Bold"/>
                <a:sym typeface="Clear Sans Bold"/>
              </a:rPr>
              <a:t>Hoàn thành 95% mục tiêu đề ra. Hệ thống hoạt động ổn định trên dữ liệu nhỏ.</a:t>
            </a:r>
          </a:p>
          <a:p>
            <a:pPr algn="l">
              <a:lnSpc>
                <a:spcPts val="4813"/>
              </a:lnSpc>
              <a:spcBef>
                <a:spcPct val="0"/>
              </a:spcBef>
            </a:pPr>
          </a:p>
          <a:p>
            <a:pPr algn="l">
              <a:lnSpc>
                <a:spcPts val="4813"/>
              </a:lnSpc>
              <a:spcBef>
                <a:spcPct val="0"/>
              </a:spcBef>
            </a:pPr>
          </a:p>
        </p:txBody>
      </p:sp>
      <p:sp>
        <p:nvSpPr>
          <p:cNvPr name="TextBox 5" id="5"/>
          <p:cNvSpPr txBox="true"/>
          <p:nvPr/>
        </p:nvSpPr>
        <p:spPr>
          <a:xfrm rot="0">
            <a:off x="5939055" y="308756"/>
            <a:ext cx="4615160" cy="1731645"/>
          </a:xfrm>
          <a:prstGeom prst="rect">
            <a:avLst/>
          </a:prstGeom>
        </p:spPr>
        <p:txBody>
          <a:bodyPr anchor="t" rtlCol="false" tIns="0" lIns="0" bIns="0" rIns="0">
            <a:spAutoFit/>
          </a:bodyPr>
          <a:lstStyle/>
          <a:p>
            <a:pPr algn="ctr" marL="0" indent="0" lvl="0">
              <a:lnSpc>
                <a:spcPts val="6719"/>
              </a:lnSpc>
              <a:spcBef>
                <a:spcPct val="0"/>
              </a:spcBef>
            </a:pPr>
            <a:r>
              <a:rPr lang="en-US" b="true" sz="6399">
                <a:solidFill>
                  <a:srgbClr val="000000"/>
                </a:solidFill>
                <a:latin typeface="Clear Sans Bold"/>
                <a:ea typeface="Clear Sans Bold"/>
                <a:cs typeface="Clear Sans Bold"/>
                <a:sym typeface="Clear Sans Bold"/>
              </a:rPr>
              <a:t>5. </a:t>
            </a:r>
            <a:r>
              <a:rPr lang="en-US" b="true" sz="6399" strike="noStrike" u="none">
                <a:solidFill>
                  <a:srgbClr val="000000"/>
                </a:solidFill>
                <a:latin typeface="Clear Sans Bold"/>
                <a:ea typeface="Clear Sans Bold"/>
                <a:cs typeface="Clear Sans Bold"/>
                <a:sym typeface="Clear Sans Bold"/>
              </a:rPr>
              <a:t>KẾT LUẬN</a:t>
            </a:r>
          </a:p>
          <a:p>
            <a:pPr algn="ctr" marL="0" indent="0" lvl="0">
              <a:lnSpc>
                <a:spcPts val="671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2200754" y="-1115778"/>
            <a:ext cx="4206580" cy="4114800"/>
          </a:xfrm>
          <a:custGeom>
            <a:avLst/>
            <a:gdLst/>
            <a:ahLst/>
            <a:cxnLst/>
            <a:rect r="r" b="b" t="t" l="l"/>
            <a:pathLst>
              <a:path h="4114800" w="4206580">
                <a:moveTo>
                  <a:pt x="0" y="0"/>
                </a:moveTo>
                <a:lnTo>
                  <a:pt x="4206580" y="0"/>
                </a:lnTo>
                <a:lnTo>
                  <a:pt x="42065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39897" y="7615355"/>
            <a:ext cx="3344210" cy="4114800"/>
          </a:xfrm>
          <a:custGeom>
            <a:avLst/>
            <a:gdLst/>
            <a:ahLst/>
            <a:cxnLst/>
            <a:rect r="r" b="b" t="t" l="l"/>
            <a:pathLst>
              <a:path h="4114800" w="3344210">
                <a:moveTo>
                  <a:pt x="0" y="0"/>
                </a:moveTo>
                <a:lnTo>
                  <a:pt x="3344210" y="0"/>
                </a:lnTo>
                <a:lnTo>
                  <a:pt x="334421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351612" y="3335600"/>
            <a:ext cx="5936388" cy="3615800"/>
          </a:xfrm>
          <a:custGeom>
            <a:avLst/>
            <a:gdLst/>
            <a:ahLst/>
            <a:cxnLst/>
            <a:rect r="r" b="b" t="t" l="l"/>
            <a:pathLst>
              <a:path h="3615800" w="5936388">
                <a:moveTo>
                  <a:pt x="0" y="0"/>
                </a:moveTo>
                <a:lnTo>
                  <a:pt x="5936388" y="0"/>
                </a:lnTo>
                <a:lnTo>
                  <a:pt x="5936388" y="3615800"/>
                </a:lnTo>
                <a:lnTo>
                  <a:pt x="0" y="3615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69954" y="398436"/>
            <a:ext cx="2796381"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000000"/>
                </a:solidFill>
                <a:latin typeface="Clear Sans Bold"/>
                <a:ea typeface="Clear Sans Bold"/>
                <a:cs typeface="Clear Sans Bold"/>
                <a:sym typeface="Clear Sans Bold"/>
              </a:rPr>
              <a:t>Khó khăn  </a:t>
            </a:r>
          </a:p>
        </p:txBody>
      </p:sp>
      <p:sp>
        <p:nvSpPr>
          <p:cNvPr name="TextBox 6" id="6"/>
          <p:cNvSpPr txBox="true"/>
          <p:nvPr/>
        </p:nvSpPr>
        <p:spPr>
          <a:xfrm rot="0">
            <a:off x="469954" y="1289857"/>
            <a:ext cx="12046867" cy="1709165"/>
          </a:xfrm>
          <a:prstGeom prst="rect">
            <a:avLst/>
          </a:prstGeom>
        </p:spPr>
        <p:txBody>
          <a:bodyPr anchor="t" rtlCol="false" tIns="0" lIns="0" bIns="0" rIns="0">
            <a:spAutoFit/>
          </a:bodyPr>
          <a:lstStyle/>
          <a:p>
            <a:pPr algn="l">
              <a:lnSpc>
                <a:spcPts val="4430"/>
              </a:lnSpc>
            </a:pPr>
            <a:r>
              <a:rPr lang="en-US" sz="4219" b="true">
                <a:solidFill>
                  <a:srgbClr val="000000"/>
                </a:solidFill>
                <a:latin typeface="Clear Sans Bold"/>
                <a:ea typeface="Clear Sans Bold"/>
                <a:cs typeface="Clear Sans Bold"/>
                <a:sym typeface="Clear Sans Bold"/>
              </a:rPr>
              <a:t>+) Gặp vấn đề khi liên kết file C++ với HTML</a:t>
            </a:r>
          </a:p>
          <a:p>
            <a:pPr algn="l">
              <a:lnSpc>
                <a:spcPts val="4430"/>
              </a:lnSpc>
            </a:pPr>
            <a:r>
              <a:rPr lang="en-US" sz="4219" b="true">
                <a:solidFill>
                  <a:srgbClr val="000000"/>
                </a:solidFill>
                <a:latin typeface="Clear Sans Bold"/>
                <a:ea typeface="Clear Sans Bold"/>
                <a:cs typeface="Clear Sans Bold"/>
                <a:sym typeface="Clear Sans Bold"/>
              </a:rPr>
              <a:t>+) Tìm hiểu ngôn ngữ HTML</a:t>
            </a:r>
          </a:p>
          <a:p>
            <a:pPr algn="ctr">
              <a:lnSpc>
                <a:spcPts val="4430"/>
              </a:lnSpc>
              <a:spcBef>
                <a:spcPct val="0"/>
              </a:spcBef>
            </a:pPr>
          </a:p>
        </p:txBody>
      </p:sp>
      <p:sp>
        <p:nvSpPr>
          <p:cNvPr name="TextBox 7" id="7"/>
          <p:cNvSpPr txBox="true"/>
          <p:nvPr/>
        </p:nvSpPr>
        <p:spPr>
          <a:xfrm rot="0">
            <a:off x="469954" y="3269704"/>
            <a:ext cx="4670723"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000000"/>
                </a:solidFill>
                <a:latin typeface="Clear Sans Bold"/>
                <a:ea typeface="Clear Sans Bold"/>
                <a:cs typeface="Clear Sans Bold"/>
                <a:sym typeface="Clear Sans Bold"/>
              </a:rPr>
              <a:t>Hướng giải quyết</a:t>
            </a:r>
          </a:p>
        </p:txBody>
      </p:sp>
      <p:sp>
        <p:nvSpPr>
          <p:cNvPr name="TextBox 8" id="8"/>
          <p:cNvSpPr txBox="true"/>
          <p:nvPr/>
        </p:nvSpPr>
        <p:spPr>
          <a:xfrm rot="0">
            <a:off x="469954" y="4166668"/>
            <a:ext cx="11730800" cy="1849464"/>
          </a:xfrm>
          <a:prstGeom prst="rect">
            <a:avLst/>
          </a:prstGeom>
        </p:spPr>
        <p:txBody>
          <a:bodyPr anchor="t" rtlCol="false" tIns="0" lIns="0" bIns="0" rIns="0">
            <a:spAutoFit/>
          </a:bodyPr>
          <a:lstStyle/>
          <a:p>
            <a:pPr algn="l">
              <a:lnSpc>
                <a:spcPts val="4813"/>
              </a:lnSpc>
            </a:pPr>
            <a:r>
              <a:rPr lang="en-US" sz="4584" b="true">
                <a:solidFill>
                  <a:srgbClr val="000000"/>
                </a:solidFill>
                <a:latin typeface="Clear Sans Bold"/>
                <a:ea typeface="Clear Sans Bold"/>
                <a:cs typeface="Clear Sans Bold"/>
                <a:sym typeface="Clear Sans Bold"/>
              </a:rPr>
              <a:t>+) Viết thuật toán vào HTML để tính toán đường đi ngắn nhất</a:t>
            </a:r>
          </a:p>
          <a:p>
            <a:pPr algn="l">
              <a:lnSpc>
                <a:spcPts val="4813"/>
              </a:lnSpc>
              <a:spcBef>
                <a:spcPct val="0"/>
              </a:spcBef>
            </a:pPr>
            <a:r>
              <a:rPr lang="en-US" b="true" sz="4584">
                <a:solidFill>
                  <a:srgbClr val="000000"/>
                </a:solidFill>
                <a:latin typeface="Clear Sans Bold"/>
                <a:ea typeface="Clear Sans Bold"/>
                <a:cs typeface="Clear Sans Bold"/>
                <a:sym typeface="Clear Sans Bold"/>
              </a:rPr>
              <a:t>+) Đọc thêm tài liệu về thuật toán và HTML</a:t>
            </a:r>
          </a:p>
        </p:txBody>
      </p:sp>
      <p:sp>
        <p:nvSpPr>
          <p:cNvPr name="TextBox 9" id="9"/>
          <p:cNvSpPr txBox="true"/>
          <p:nvPr/>
        </p:nvSpPr>
        <p:spPr>
          <a:xfrm rot="0">
            <a:off x="469954" y="6510937"/>
            <a:ext cx="7681912"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000000"/>
                </a:solidFill>
                <a:latin typeface="Clear Sans Bold"/>
                <a:ea typeface="Clear Sans Bold"/>
                <a:cs typeface="Clear Sans Bold"/>
                <a:sym typeface="Clear Sans Bold"/>
              </a:rPr>
              <a:t>Hạn chế và hướng phát triển</a:t>
            </a:r>
          </a:p>
        </p:txBody>
      </p:sp>
      <p:sp>
        <p:nvSpPr>
          <p:cNvPr name="TextBox 10" id="10"/>
          <p:cNvSpPr txBox="true"/>
          <p:nvPr/>
        </p:nvSpPr>
        <p:spPr>
          <a:xfrm rot="0">
            <a:off x="234977" y="7541251"/>
            <a:ext cx="12516821" cy="1849464"/>
          </a:xfrm>
          <a:prstGeom prst="rect">
            <a:avLst/>
          </a:prstGeom>
        </p:spPr>
        <p:txBody>
          <a:bodyPr anchor="t" rtlCol="false" tIns="0" lIns="0" bIns="0" rIns="0">
            <a:spAutoFit/>
          </a:bodyPr>
          <a:lstStyle/>
          <a:p>
            <a:pPr algn="l">
              <a:lnSpc>
                <a:spcPts val="4813"/>
              </a:lnSpc>
            </a:pPr>
            <a:r>
              <a:rPr lang="en-US" sz="4584" b="true">
                <a:solidFill>
                  <a:srgbClr val="000000"/>
                </a:solidFill>
                <a:latin typeface="Clear Sans Bold"/>
                <a:ea typeface="Clear Sans Bold"/>
                <a:cs typeface="Clear Sans Bold"/>
                <a:sym typeface="Clear Sans Bold"/>
              </a:rPr>
              <a:t>+) Giao diện đơn giản, chưa nhiều chức năng </a:t>
            </a:r>
          </a:p>
          <a:p>
            <a:pPr algn="l">
              <a:lnSpc>
                <a:spcPts val="4813"/>
              </a:lnSpc>
              <a:spcBef>
                <a:spcPct val="0"/>
              </a:spcBef>
            </a:pPr>
            <a:r>
              <a:rPr lang="en-US" b="true" sz="4584">
                <a:solidFill>
                  <a:srgbClr val="000000"/>
                </a:solidFill>
                <a:latin typeface="Clear Sans Bold"/>
                <a:ea typeface="Clear Sans Bold"/>
                <a:cs typeface="Clear Sans Bold"/>
                <a:sym typeface="Clear Sans Bold"/>
              </a:rPr>
              <a:t>-&gt;Phát triển 1 chương trình thân thiện với người dùng có đầy đủ chức năng cần thiết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10359166" y="1998345"/>
            <a:ext cx="4751294" cy="2850776"/>
          </a:xfrm>
          <a:custGeom>
            <a:avLst/>
            <a:gdLst/>
            <a:ahLst/>
            <a:cxnLst/>
            <a:rect r="r" b="b" t="t" l="l"/>
            <a:pathLst>
              <a:path h="2850776" w="4751294">
                <a:moveTo>
                  <a:pt x="0" y="0"/>
                </a:moveTo>
                <a:lnTo>
                  <a:pt x="4751294" y="0"/>
                </a:lnTo>
                <a:lnTo>
                  <a:pt x="4751294" y="2850776"/>
                </a:lnTo>
                <a:lnTo>
                  <a:pt x="0" y="2850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58543" y="6126189"/>
            <a:ext cx="5291997" cy="3386878"/>
          </a:xfrm>
          <a:custGeom>
            <a:avLst/>
            <a:gdLst/>
            <a:ahLst/>
            <a:cxnLst/>
            <a:rect r="r" b="b" t="t" l="l"/>
            <a:pathLst>
              <a:path h="3386878" w="5291997">
                <a:moveTo>
                  <a:pt x="0" y="0"/>
                </a:moveTo>
                <a:lnTo>
                  <a:pt x="5291997" y="0"/>
                </a:lnTo>
                <a:lnTo>
                  <a:pt x="5291997" y="3386878"/>
                </a:lnTo>
                <a:lnTo>
                  <a:pt x="0" y="3386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06833" y="266700"/>
            <a:ext cx="12634134" cy="1731645"/>
          </a:xfrm>
          <a:prstGeom prst="rect">
            <a:avLst/>
          </a:prstGeom>
        </p:spPr>
        <p:txBody>
          <a:bodyPr anchor="t" rtlCol="false" tIns="0" lIns="0" bIns="0" rIns="0">
            <a:spAutoFit/>
          </a:bodyPr>
          <a:lstStyle/>
          <a:p>
            <a:pPr algn="ctr">
              <a:lnSpc>
                <a:spcPts val="6719"/>
              </a:lnSpc>
              <a:spcBef>
                <a:spcPct val="0"/>
              </a:spcBef>
            </a:pPr>
            <a:r>
              <a:rPr lang="en-US" b="true" sz="6399">
                <a:solidFill>
                  <a:srgbClr val="000000"/>
                </a:solidFill>
                <a:latin typeface="Clear Sans Bold"/>
                <a:ea typeface="Clear Sans Bold"/>
                <a:cs typeface="Clear Sans Bold"/>
                <a:sym typeface="Clear Sans Bold"/>
              </a:rPr>
              <a:t>TÀI LIỆU THAM KHẢO VÀ THÔNG TIN LIÊN HỆ </a:t>
            </a:r>
          </a:p>
        </p:txBody>
      </p:sp>
      <p:sp>
        <p:nvSpPr>
          <p:cNvPr name="TextBox 5" id="5"/>
          <p:cNvSpPr txBox="true"/>
          <p:nvPr/>
        </p:nvSpPr>
        <p:spPr>
          <a:xfrm rot="0">
            <a:off x="685086" y="7537878"/>
            <a:ext cx="4648870" cy="630174"/>
          </a:xfrm>
          <a:prstGeom prst="rect">
            <a:avLst/>
          </a:prstGeom>
        </p:spPr>
        <p:txBody>
          <a:bodyPr anchor="t" rtlCol="false" tIns="0" lIns="0" bIns="0" rIns="0">
            <a:spAutoFit/>
          </a:bodyPr>
          <a:lstStyle/>
          <a:p>
            <a:pPr algn="ctr">
              <a:lnSpc>
                <a:spcPts val="4809"/>
              </a:lnSpc>
              <a:spcBef>
                <a:spcPct val="0"/>
              </a:spcBef>
            </a:pPr>
            <a:r>
              <a:rPr lang="en-US" sz="4580" u="sng">
                <a:solidFill>
                  <a:srgbClr val="000000"/>
                </a:solidFill>
                <a:latin typeface="Clear Sans"/>
                <a:ea typeface="Clear Sans"/>
                <a:cs typeface="Clear Sans"/>
                <a:sym typeface="Clear Sans"/>
                <a:hlinkClick r:id="rId6" tooltip="https://youtu.be/fJ2fqv5y0Gs?si=oZaI_AoXGFVdv_z-"/>
              </a:rPr>
              <a:t>Video demo</a:t>
            </a:r>
          </a:p>
        </p:txBody>
      </p:sp>
      <p:sp>
        <p:nvSpPr>
          <p:cNvPr name="TextBox 6" id="6"/>
          <p:cNvSpPr txBox="true"/>
          <p:nvPr/>
        </p:nvSpPr>
        <p:spPr>
          <a:xfrm rot="0">
            <a:off x="685086" y="3490408"/>
            <a:ext cx="6014531" cy="630264"/>
          </a:xfrm>
          <a:prstGeom prst="rect">
            <a:avLst/>
          </a:prstGeom>
        </p:spPr>
        <p:txBody>
          <a:bodyPr anchor="t" rtlCol="false" tIns="0" lIns="0" bIns="0" rIns="0">
            <a:spAutoFit/>
          </a:bodyPr>
          <a:lstStyle/>
          <a:p>
            <a:pPr algn="ctr">
              <a:lnSpc>
                <a:spcPts val="4813"/>
              </a:lnSpc>
              <a:spcBef>
                <a:spcPct val="0"/>
              </a:spcBef>
            </a:pPr>
            <a:r>
              <a:rPr lang="en-US" sz="4584" u="sng">
                <a:solidFill>
                  <a:srgbClr val="000000"/>
                </a:solidFill>
                <a:latin typeface="Clear Sans"/>
                <a:ea typeface="Clear Sans"/>
                <a:cs typeface="Clear Sans"/>
                <a:sym typeface="Clear Sans"/>
                <a:hlinkClick r:id="rId7" tooltip="https://l.messenger.com/l.php?u=https%3A%2F%2Fdrive.google.com%2Fdrive%2Ffolders%2F162shovCyJWYr-kaj-63ivEm-odCHP9Iu%3Fusp%3Dsharing&amp;h=AT2xCbs-dZMzxtYUvgWIKs_hnen8QZbYIUKk87OZ7LFsoauCTHQnmbWfhIbRrHbvuwU_4V7BUUXOWfwylaCX8G-RhLPXOZlBpCIh0XqnhUt6DNpR8Io9hbFu9_A3S1sj614sIA"/>
              </a:rPr>
              <a:t>Tài liệu tham khảo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1847" y="241171"/>
          <a:ext cx="10400385" cy="2143125"/>
        </p:xfrm>
        <a:graphic>
          <a:graphicData uri="http://schemas.openxmlformats.org/drawingml/2006/table">
            <a:tbl>
              <a:tblPr/>
              <a:tblGrid>
                <a:gridCol w="10400385"/>
              </a:tblGrid>
              <a:tr h="2143125">
                <a:tc>
                  <a:txBody>
                    <a:bodyPr anchor="t" rtlCol="false"/>
                    <a:lstStyle/>
                    <a:p>
                      <a:pPr algn="l">
                        <a:lnSpc>
                          <a:spcPts val="11340"/>
                        </a:lnSpc>
                        <a:defRPr/>
                      </a:pPr>
                      <a:r>
                        <a:rPr lang="en-US" sz="8100" b="true">
                          <a:solidFill>
                            <a:srgbClr val="F7B4A7"/>
                          </a:solidFill>
                          <a:latin typeface="Clear Sans Bold"/>
                          <a:ea typeface="Clear Sans Bold"/>
                          <a:cs typeface="Clear Sans Bold"/>
                          <a:sym typeface="Clear Sans Bold"/>
                        </a:rPr>
                        <a:t>1.PHÂN TÍCH ĐỀ TÀI</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464402" y="2384229"/>
          <a:ext cx="6340684" cy="3255846"/>
        </p:xfrm>
        <a:graphic>
          <a:graphicData uri="http://schemas.openxmlformats.org/drawingml/2006/table">
            <a:tbl>
              <a:tblPr/>
              <a:tblGrid>
                <a:gridCol w="6340684"/>
              </a:tblGrid>
              <a:tr h="3194504">
                <a:tc>
                  <a:txBody>
                    <a:bodyPr anchor="t" rtlCol="false"/>
                    <a:lstStyle/>
                    <a:p>
                      <a:pPr algn="l" marL="647695" indent="-323848" lvl="1">
                        <a:lnSpc>
                          <a:spcPts val="4199"/>
                        </a:lnSpc>
                        <a:buAutoNum type="arabicPeriod" startAt="1"/>
                        <a:defRPr/>
                      </a:pPr>
                      <a:r>
                        <a:rPr lang="en-US" b="true" sz="2999">
                          <a:solidFill>
                            <a:srgbClr val="F7B4A7"/>
                          </a:solidFill>
                          <a:latin typeface="Clear Sans Bold"/>
                          <a:ea typeface="Clear Sans Bold"/>
                          <a:cs typeface="Clear Sans Bold"/>
                          <a:sym typeface="Clear Sans Bold"/>
                        </a:rPr>
                        <a:t>Mục tiêu chính:</a:t>
                      </a:r>
                      <a:endParaRPr lang="en-US" sz="1100"/>
                    </a:p>
                    <a:p>
                      <a:pPr algn="l">
                        <a:lnSpc>
                          <a:spcPts val="4199"/>
                        </a:lnSpc>
                      </a:pPr>
                      <a:r>
                        <a:rPr lang="en-US" sz="2999" b="true">
                          <a:solidFill>
                            <a:srgbClr val="F7B4A7"/>
                          </a:solidFill>
                          <a:latin typeface="Clear Sans Bold"/>
                          <a:ea typeface="Clear Sans Bold"/>
                          <a:cs typeface="Clear Sans Bold"/>
                          <a:sym typeface="Clear Sans Bold"/>
                        </a:rPr>
                        <a:t>+ Tạo ra một phần mềm có thể tìm đường đi ngắn nhất giữa hai điểm được chọn</a:t>
                      </a:r>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10959279" y="2600238"/>
          <a:ext cx="7634633" cy="3733800"/>
        </p:xfrm>
        <a:graphic>
          <a:graphicData uri="http://schemas.openxmlformats.org/drawingml/2006/table">
            <a:tbl>
              <a:tblPr/>
              <a:tblGrid>
                <a:gridCol w="7634633"/>
              </a:tblGrid>
              <a:tr h="3106279">
                <a:tc>
                  <a:txBody>
                    <a:bodyPr anchor="t" rtlCol="false"/>
                    <a:lstStyle/>
                    <a:p>
                      <a:pPr algn="l">
                        <a:lnSpc>
                          <a:spcPts val="4199"/>
                        </a:lnSpc>
                        <a:defRPr/>
                      </a:pPr>
                      <a:r>
                        <a:rPr lang="en-US" sz="2999" b="true">
                          <a:solidFill>
                            <a:srgbClr val="F7B4A7"/>
                          </a:solidFill>
                          <a:latin typeface="Clear Sans Bold"/>
                          <a:ea typeface="Clear Sans Bold"/>
                          <a:cs typeface="Clear Sans Bold"/>
                          <a:sym typeface="Clear Sans Bold"/>
                        </a:rPr>
                        <a:t>2. Yêu cầu kĩ thuật:</a:t>
                      </a:r>
                      <a:endParaRPr lang="en-US" sz="1100"/>
                    </a:p>
                    <a:p>
                      <a:pPr algn="l">
                        <a:lnSpc>
                          <a:spcPts val="4199"/>
                        </a:lnSpc>
                      </a:pPr>
                      <a:r>
                        <a:rPr lang="en-US" sz="2999" b="true">
                          <a:solidFill>
                            <a:srgbClr val="F7B4A7"/>
                          </a:solidFill>
                          <a:latin typeface="Clear Sans Bold"/>
                          <a:ea typeface="Clear Sans Bold"/>
                          <a:cs typeface="Clear Sans Bold"/>
                          <a:sym typeface="Clear Sans Bold"/>
                        </a:rPr>
                        <a:t>+ Sử dụng cấu trúc dữ liệu đồ thị vô hướng có trọng số </a:t>
                      </a:r>
                    </a:p>
                    <a:p>
                      <a:pPr algn="l">
                        <a:lnSpc>
                          <a:spcPts val="4199"/>
                        </a:lnSpc>
                      </a:pPr>
                      <a:r>
                        <a:rPr lang="en-US" sz="2999" b="true">
                          <a:solidFill>
                            <a:srgbClr val="F7B4A7"/>
                          </a:solidFill>
                          <a:latin typeface="Clear Sans Bold"/>
                          <a:ea typeface="Clear Sans Bold"/>
                          <a:cs typeface="Clear Sans Bold"/>
                          <a:sym typeface="Clear Sans Bold"/>
                        </a:rPr>
                        <a:t>+ Sử dụng thuật toán tìm đường Dijkstra</a:t>
                      </a:r>
                    </a:p>
                    <a:p>
                      <a:pPr algn="l">
                        <a:lnSpc>
                          <a:spcPts val="4199"/>
                        </a:lnSpc>
                      </a:pPr>
                      <a:r>
                        <a:rPr lang="en-US" sz="2999" b="true">
                          <a:solidFill>
                            <a:srgbClr val="F7B4A7"/>
                          </a:solidFill>
                          <a:latin typeface="Clear Sans Bold"/>
                          <a:ea typeface="Clear Sans Bold"/>
                          <a:cs typeface="Clear Sans Bold"/>
                          <a:sym typeface="Clear Sans Bold"/>
                        </a:rPr>
                        <a:t>+Giao diện thân thiện với người dùng </a:t>
                      </a:r>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graphicFrame>
        <p:nvGraphicFramePr>
          <p:cNvPr name="Table 5" id="5"/>
          <p:cNvGraphicFramePr>
            <a:graphicFrameLocks noGrp="true"/>
          </p:cNvGraphicFramePr>
          <p:nvPr/>
        </p:nvGraphicFramePr>
        <p:xfrm>
          <a:off x="11168682" y="6172064"/>
          <a:ext cx="6961783" cy="3765506"/>
        </p:xfrm>
        <a:graphic>
          <a:graphicData uri="http://schemas.openxmlformats.org/drawingml/2006/table">
            <a:tbl>
              <a:tblPr/>
              <a:tblGrid>
                <a:gridCol w="6871808"/>
              </a:tblGrid>
              <a:tr h="3765506">
                <a:tc>
                  <a:txBody>
                    <a:bodyPr anchor="t" rtlCol="false"/>
                    <a:lstStyle/>
                    <a:p>
                      <a:pPr algn="l">
                        <a:lnSpc>
                          <a:spcPts val="4199"/>
                        </a:lnSpc>
                        <a:defRPr/>
                      </a:pPr>
                      <a:r>
                        <a:rPr lang="en-US" sz="2999" b="true">
                          <a:solidFill>
                            <a:srgbClr val="F7B4A7"/>
                          </a:solidFill>
                          <a:latin typeface="Clear Sans Bold"/>
                          <a:ea typeface="Clear Sans Bold"/>
                          <a:cs typeface="Clear Sans Bold"/>
                          <a:sym typeface="Clear Sans Bold"/>
                        </a:rPr>
                        <a:t>4. Input/Output</a:t>
                      </a:r>
                      <a:endParaRPr lang="en-US" sz="1100"/>
                    </a:p>
                    <a:p>
                      <a:pPr algn="l">
                        <a:lnSpc>
                          <a:spcPts val="4199"/>
                        </a:lnSpc>
                      </a:pPr>
                      <a:r>
                        <a:rPr lang="en-US" sz="2999" b="true">
                          <a:solidFill>
                            <a:srgbClr val="F7B4A7"/>
                          </a:solidFill>
                          <a:latin typeface="Clear Sans Bold"/>
                          <a:ea typeface="Clear Sans Bold"/>
                          <a:cs typeface="Clear Sans Bold"/>
                          <a:sym typeface="Clear Sans Bold"/>
                        </a:rPr>
                        <a:t>+Input: Nhập 2 địa điểm muốn tìm khoảng cách ngắn nhất giữa chúng</a:t>
                      </a:r>
                    </a:p>
                    <a:p>
                      <a:pPr algn="l">
                        <a:lnSpc>
                          <a:spcPts val="4199"/>
                        </a:lnSpc>
                      </a:pPr>
                      <a:r>
                        <a:rPr lang="en-US" sz="2999" b="true">
                          <a:solidFill>
                            <a:srgbClr val="F7B4A7"/>
                          </a:solidFill>
                          <a:latin typeface="Clear Sans Bold"/>
                          <a:ea typeface="Clear Sans Bold"/>
                          <a:cs typeface="Clear Sans Bold"/>
                          <a:sym typeface="Clear Sans Bold"/>
                        </a:rPr>
                        <a:t>+Output: Hiện ra đường đi ngắn nhất của hai điểm đã chọn</a:t>
                      </a:r>
                    </a:p>
                    <a:p>
                      <a:pPr algn="l">
                        <a:lnSpc>
                          <a:spcPts val="4199"/>
                        </a:lnSpc>
                      </a:pPr>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464402" y="5922518"/>
          <a:ext cx="6529923" cy="3733800"/>
        </p:xfrm>
        <a:graphic>
          <a:graphicData uri="http://schemas.openxmlformats.org/drawingml/2006/table">
            <a:tbl>
              <a:tblPr/>
              <a:tblGrid>
                <a:gridCol w="6529923"/>
              </a:tblGrid>
              <a:tr h="3733800">
                <a:tc>
                  <a:txBody>
                    <a:bodyPr anchor="t" rtlCol="false"/>
                    <a:lstStyle/>
                    <a:p>
                      <a:pPr algn="l">
                        <a:lnSpc>
                          <a:spcPts val="4199"/>
                        </a:lnSpc>
                        <a:defRPr/>
                      </a:pPr>
                      <a:r>
                        <a:rPr lang="en-US" sz="2999" b="true">
                          <a:solidFill>
                            <a:srgbClr val="F7B4A7"/>
                          </a:solidFill>
                          <a:latin typeface="Clear Sans Bold"/>
                          <a:ea typeface="Clear Sans Bold"/>
                          <a:cs typeface="Clear Sans Bold"/>
                          <a:sym typeface="Clear Sans Bold"/>
                        </a:rPr>
                        <a:t>3. Các ứng dụng thực tế</a:t>
                      </a:r>
                      <a:endParaRPr lang="en-US" sz="1100"/>
                    </a:p>
                    <a:p>
                      <a:pPr algn="l">
                        <a:lnSpc>
                          <a:spcPts val="4199"/>
                        </a:lnSpc>
                      </a:pPr>
                      <a:r>
                        <a:rPr lang="en-US" sz="2999" b="true">
                          <a:solidFill>
                            <a:srgbClr val="F7B4A7"/>
                          </a:solidFill>
                          <a:latin typeface="Clear Sans Bold"/>
                          <a:ea typeface="Clear Sans Bold"/>
                          <a:cs typeface="Clear Sans Bold"/>
                          <a:sym typeface="Clear Sans Bold"/>
                        </a:rPr>
                        <a:t>+ Tìm đường đi ngắn nhất, chỉnh xác và hiệu quả giúp tiết kiệm thời gian di chuyển</a:t>
                      </a:r>
                    </a:p>
                    <a:p>
                      <a:pPr algn="l">
                        <a:lnSpc>
                          <a:spcPts val="4199"/>
                        </a:lnSpc>
                      </a:pPr>
                      <a:r>
                        <a:rPr lang="en-US" sz="2999" b="true">
                          <a:solidFill>
                            <a:srgbClr val="F7B4A7"/>
                          </a:solidFill>
                          <a:latin typeface="Clear Sans Bold"/>
                          <a:ea typeface="Clear Sans Bold"/>
                          <a:cs typeface="Clear Sans Bold"/>
                          <a:sym typeface="Clear Sans Bold"/>
                        </a:rPr>
                        <a:t>+ Giúp ta hiểu và áp dụng thuật toán Dijkstra </a:t>
                      </a:r>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sp>
        <p:nvSpPr>
          <p:cNvPr name="Freeform 7" id="7"/>
          <p:cNvSpPr/>
          <p:nvPr/>
        </p:nvSpPr>
        <p:spPr>
          <a:xfrm flipH="false" flipV="false" rot="674529">
            <a:off x="15099829" y="284034"/>
            <a:ext cx="2857500" cy="2057400"/>
          </a:xfrm>
          <a:custGeom>
            <a:avLst/>
            <a:gdLst/>
            <a:ahLst/>
            <a:cxnLst/>
            <a:rect r="r" b="b" t="t" l="l"/>
            <a:pathLst>
              <a:path h="2057400" w="2857500">
                <a:moveTo>
                  <a:pt x="0" y="0"/>
                </a:moveTo>
                <a:lnTo>
                  <a:pt x="2857500" y="0"/>
                </a:lnTo>
                <a:lnTo>
                  <a:pt x="28575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187600" y="1954752"/>
            <a:ext cx="3912801" cy="4114800"/>
          </a:xfrm>
          <a:custGeom>
            <a:avLst/>
            <a:gdLst/>
            <a:ahLst/>
            <a:cxnLst/>
            <a:rect r="r" b="b" t="t" l="l"/>
            <a:pathLst>
              <a:path h="4114800" w="3912801">
                <a:moveTo>
                  <a:pt x="0" y="0"/>
                </a:moveTo>
                <a:lnTo>
                  <a:pt x="3912800" y="0"/>
                </a:lnTo>
                <a:lnTo>
                  <a:pt x="3912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015178" y="-101017"/>
            <a:ext cx="4138414" cy="2701255"/>
          </a:xfrm>
          <a:custGeom>
            <a:avLst/>
            <a:gdLst/>
            <a:ahLst/>
            <a:cxnLst/>
            <a:rect r="r" b="b" t="t" l="l"/>
            <a:pathLst>
              <a:path h="2701255" w="4138414">
                <a:moveTo>
                  <a:pt x="0" y="0"/>
                </a:moveTo>
                <a:lnTo>
                  <a:pt x="4138413" y="0"/>
                </a:lnTo>
                <a:lnTo>
                  <a:pt x="4138413" y="2701255"/>
                </a:lnTo>
                <a:lnTo>
                  <a:pt x="0" y="27012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6931685" y="4886325"/>
            <a:ext cx="3522769" cy="3676514"/>
          </a:xfrm>
          <a:custGeom>
            <a:avLst/>
            <a:gdLst/>
            <a:ahLst/>
            <a:cxnLst/>
            <a:rect r="r" b="b" t="t" l="l"/>
            <a:pathLst>
              <a:path h="3676514" w="3522769">
                <a:moveTo>
                  <a:pt x="0" y="0"/>
                </a:moveTo>
                <a:lnTo>
                  <a:pt x="3522769" y="0"/>
                </a:lnTo>
                <a:lnTo>
                  <a:pt x="3522769" y="3676514"/>
                </a:lnTo>
                <a:lnTo>
                  <a:pt x="0" y="3676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07036" y="1439632"/>
          <a:ext cx="17372198" cy="8739039"/>
        </p:xfrm>
        <a:graphic>
          <a:graphicData uri="http://schemas.openxmlformats.org/drawingml/2006/table">
            <a:tbl>
              <a:tblPr/>
              <a:tblGrid>
                <a:gridCol w="4343049"/>
                <a:gridCol w="4337946"/>
                <a:gridCol w="4348153"/>
                <a:gridCol w="4343049"/>
              </a:tblGrid>
              <a:tr h="1079856">
                <a:tc>
                  <a:txBody>
                    <a:bodyPr anchor="t" rtlCol="false"/>
                    <a:lstStyle/>
                    <a:p>
                      <a:pPr algn="ctr">
                        <a:lnSpc>
                          <a:spcPts val="4899"/>
                        </a:lnSpc>
                        <a:defRPr/>
                      </a:pPr>
                      <a:r>
                        <a:rPr lang="en-US" b="true" sz="3499">
                          <a:solidFill>
                            <a:srgbClr val="FEFEFE"/>
                          </a:solidFill>
                          <a:latin typeface="Clear Sans Medium"/>
                          <a:ea typeface="Clear Sans Medium"/>
                          <a:cs typeface="Clear Sans Medium"/>
                          <a:sym typeface="Clear Sans Medium"/>
                        </a:rPr>
                        <a:t>NHIỆM VỤ</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2B4B82"/>
                    </a:solidFill>
                  </a:tcPr>
                </a:tc>
                <a:tc>
                  <a:txBody>
                    <a:bodyPr anchor="t" rtlCol="false"/>
                    <a:lstStyle/>
                    <a:p>
                      <a:pPr algn="ctr">
                        <a:lnSpc>
                          <a:spcPts val="4900"/>
                        </a:lnSpc>
                        <a:defRPr/>
                      </a:pPr>
                      <a:r>
                        <a:rPr lang="en-US" sz="3500">
                          <a:solidFill>
                            <a:srgbClr val="FEFEFE"/>
                          </a:solidFill>
                          <a:latin typeface="Clear Sans"/>
                          <a:ea typeface="Clear Sans"/>
                          <a:cs typeface="Clear Sans"/>
                          <a:sym typeface="Clear Sans"/>
                        </a:rPr>
                        <a:t>CHI TIẾT</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2B4B82"/>
                    </a:solidFill>
                  </a:tcPr>
                </a:tc>
                <a:tc>
                  <a:txBody>
                    <a:bodyPr anchor="t" rtlCol="false"/>
                    <a:lstStyle/>
                    <a:p>
                      <a:pPr algn="ctr">
                        <a:lnSpc>
                          <a:spcPts val="4900"/>
                        </a:lnSpc>
                        <a:defRPr/>
                      </a:pPr>
                      <a:r>
                        <a:rPr lang="en-US" sz="3500">
                          <a:solidFill>
                            <a:srgbClr val="FEFEFE"/>
                          </a:solidFill>
                          <a:latin typeface="Clear Sans"/>
                          <a:ea typeface="Clear Sans"/>
                          <a:cs typeface="Clear Sans"/>
                          <a:sym typeface="Clear Sans"/>
                        </a:rPr>
                        <a:t>THÀNH VIÊN</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2B4B82"/>
                    </a:solidFill>
                  </a:tcPr>
                </a:tc>
                <a:tc>
                  <a:txBody>
                    <a:bodyPr anchor="t" rtlCol="false"/>
                    <a:lstStyle/>
                    <a:p>
                      <a:pPr algn="ctr">
                        <a:lnSpc>
                          <a:spcPts val="4900"/>
                        </a:lnSpc>
                        <a:defRPr/>
                      </a:pPr>
                      <a:r>
                        <a:rPr lang="en-US" sz="3500">
                          <a:solidFill>
                            <a:srgbClr val="FEFEFE"/>
                          </a:solidFill>
                          <a:latin typeface="Clear Sans"/>
                          <a:ea typeface="Clear Sans"/>
                          <a:cs typeface="Clear Sans"/>
                          <a:sym typeface="Clear Sans"/>
                        </a:rPr>
                        <a:t>TRẠNG THÁI</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2B4B82"/>
                    </a:solidFill>
                  </a:tcPr>
                </a:tc>
              </a:tr>
              <a:tr h="2048583">
                <a:tc>
                  <a:txBody>
                    <a:bodyPr anchor="t" rtlCol="false"/>
                    <a:lstStyle/>
                    <a:p>
                      <a:pPr algn="ctr">
                        <a:lnSpc>
                          <a:spcPts val="4059"/>
                        </a:lnSpc>
                        <a:defRPr/>
                      </a:pPr>
                      <a:r>
                        <a:rPr lang="en-US" sz="2899">
                          <a:solidFill>
                            <a:srgbClr val="2B4B82"/>
                          </a:solidFill>
                          <a:latin typeface="Clear Sans"/>
                          <a:ea typeface="Clear Sans"/>
                          <a:cs typeface="Clear Sans"/>
                          <a:sym typeface="Clear Sans"/>
                        </a:rPr>
                        <a:t>Lựa chọn đề tài</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500"/>
                        </a:lnSpc>
                        <a:defRPr/>
                      </a:pPr>
                      <a:r>
                        <a:rPr lang="en-US" sz="2500">
                          <a:solidFill>
                            <a:srgbClr val="2B4B82"/>
                          </a:solidFill>
                          <a:latin typeface="Clear Sans"/>
                          <a:ea typeface="Clear Sans"/>
                          <a:cs typeface="Clear Sans"/>
                          <a:sym typeface="Clear Sans"/>
                        </a:rPr>
                        <a:t>Xác định đề tài dựa trên các ý tưởng đề ra</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499"/>
                        </a:lnSpc>
                        <a:defRPr/>
                      </a:pPr>
                      <a:r>
                        <a:rPr lang="en-US" sz="2499">
                          <a:solidFill>
                            <a:srgbClr val="2B4B82"/>
                          </a:solidFill>
                          <a:latin typeface="Clear Sans"/>
                          <a:ea typeface="Clear Sans"/>
                          <a:cs typeface="Clear Sans"/>
                          <a:sym typeface="Clear Sans"/>
                        </a:rPr>
                        <a:t>Thắng, Long, Quân, Toàn</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499"/>
                        </a:lnSpc>
                        <a:defRPr/>
                      </a:pPr>
                      <a:r>
                        <a:rPr lang="en-US" sz="2499">
                          <a:solidFill>
                            <a:srgbClr val="2B4B82"/>
                          </a:solidFill>
                          <a:latin typeface="Clear Sans"/>
                          <a:ea typeface="Clear Sans"/>
                          <a:cs typeface="Clear Sans"/>
                          <a:sym typeface="Clear Sans"/>
                        </a:rPr>
                        <a:t>Hoàn Thành</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r>
              <a:tr h="2048583">
                <a:tc>
                  <a:txBody>
                    <a:bodyPr anchor="t" rtlCol="false"/>
                    <a:lstStyle/>
                    <a:p>
                      <a:pPr algn="ctr">
                        <a:lnSpc>
                          <a:spcPts val="4200"/>
                        </a:lnSpc>
                        <a:defRPr/>
                      </a:pPr>
                      <a:r>
                        <a:rPr lang="en-US" sz="3000">
                          <a:solidFill>
                            <a:srgbClr val="2B4B82"/>
                          </a:solidFill>
                          <a:latin typeface="Clear Sans"/>
                          <a:ea typeface="Clear Sans"/>
                          <a:cs typeface="Clear Sans"/>
                          <a:sym typeface="Clear Sans"/>
                        </a:rPr>
                        <a:t>Phân tích đề tài</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500"/>
                        </a:lnSpc>
                        <a:defRPr/>
                      </a:pPr>
                      <a:r>
                        <a:rPr lang="en-US" sz="2500">
                          <a:solidFill>
                            <a:srgbClr val="2B4B82"/>
                          </a:solidFill>
                          <a:latin typeface="Clear Sans"/>
                          <a:ea typeface="Clear Sans"/>
                          <a:cs typeface="Clear Sans"/>
                          <a:sym typeface="Clear Sans"/>
                        </a:rPr>
                        <a:t>Phân tích vấn đề, yêu cầu của đề tài, đưa ra giải pháp</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499"/>
                        </a:lnSpc>
                        <a:defRPr/>
                      </a:pPr>
                      <a:r>
                        <a:rPr lang="en-US" sz="2499">
                          <a:solidFill>
                            <a:srgbClr val="2B4B82"/>
                          </a:solidFill>
                          <a:latin typeface="Clear Sans"/>
                          <a:ea typeface="Clear Sans"/>
                          <a:cs typeface="Clear Sans"/>
                          <a:sym typeface="Clear Sans"/>
                        </a:rPr>
                        <a:t>Thắng, Long, Quân, Toàn</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499"/>
                        </a:lnSpc>
                        <a:defRPr/>
                      </a:pPr>
                      <a:r>
                        <a:rPr lang="en-US" sz="2499">
                          <a:solidFill>
                            <a:srgbClr val="2B4B82"/>
                          </a:solidFill>
                          <a:latin typeface="Clear Sans"/>
                          <a:ea typeface="Clear Sans"/>
                          <a:cs typeface="Clear Sans"/>
                          <a:sym typeface="Clear Sans"/>
                        </a:rPr>
                        <a:t>Hoàn thành</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r>
              <a:tr h="1513433">
                <a:tc>
                  <a:txBody>
                    <a:bodyPr anchor="t" rtlCol="false"/>
                    <a:lstStyle/>
                    <a:p>
                      <a:pPr algn="ctr">
                        <a:lnSpc>
                          <a:spcPts val="4200"/>
                        </a:lnSpc>
                        <a:defRPr/>
                      </a:pPr>
                      <a:r>
                        <a:rPr lang="en-US" sz="3000">
                          <a:solidFill>
                            <a:srgbClr val="2B4B82"/>
                          </a:solidFill>
                          <a:latin typeface="Clear Sans"/>
                          <a:ea typeface="Clear Sans"/>
                          <a:cs typeface="Clear Sans"/>
                          <a:sym typeface="Clear Sans"/>
                        </a:rPr>
                        <a:t>Slide</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500"/>
                        </a:lnSpc>
                        <a:defRPr/>
                      </a:pPr>
                      <a:r>
                        <a:rPr lang="en-US" sz="2500">
                          <a:solidFill>
                            <a:srgbClr val="2B4B82"/>
                          </a:solidFill>
                          <a:latin typeface="Clear Sans"/>
                          <a:ea typeface="Clear Sans"/>
                          <a:cs typeface="Clear Sans"/>
                          <a:sym typeface="Clear Sans"/>
                        </a:rPr>
                        <a:t>Tóm tắt ý tưởng để thuyết trình</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499"/>
                        </a:lnSpc>
                        <a:defRPr/>
                      </a:pPr>
                      <a:r>
                        <a:rPr lang="en-US" sz="2499">
                          <a:solidFill>
                            <a:srgbClr val="2B4B82"/>
                          </a:solidFill>
                          <a:latin typeface="Clear Sans"/>
                          <a:ea typeface="Clear Sans"/>
                          <a:cs typeface="Clear Sans"/>
                          <a:sym typeface="Clear Sans"/>
                        </a:rPr>
                        <a:t>Thắng, Long, Quân, Toàn</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499"/>
                        </a:lnSpc>
                        <a:defRPr/>
                      </a:pPr>
                      <a:r>
                        <a:rPr lang="en-US" sz="2499">
                          <a:solidFill>
                            <a:srgbClr val="2B4B82"/>
                          </a:solidFill>
                          <a:latin typeface="Clear Sans"/>
                          <a:ea typeface="Clear Sans"/>
                          <a:cs typeface="Clear Sans"/>
                          <a:sym typeface="Clear Sans"/>
                        </a:rPr>
                        <a:t>Hoàn thành</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r>
              <a:tr h="2048583">
                <a:tc>
                  <a:txBody>
                    <a:bodyPr anchor="t" rtlCol="false"/>
                    <a:lstStyle/>
                    <a:p>
                      <a:pPr algn="ctr">
                        <a:lnSpc>
                          <a:spcPts val="4200"/>
                        </a:lnSpc>
                        <a:defRPr/>
                      </a:pPr>
                      <a:r>
                        <a:rPr lang="en-US" sz="3000">
                          <a:solidFill>
                            <a:srgbClr val="2B4B82"/>
                          </a:solidFill>
                          <a:latin typeface="Clear Sans"/>
                          <a:ea typeface="Clear Sans"/>
                          <a:cs typeface="Clear Sans"/>
                          <a:sym typeface="Clear Sans"/>
                        </a:rPr>
                        <a:t>Code</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500"/>
                        </a:lnSpc>
                        <a:defRPr/>
                      </a:pPr>
                      <a:r>
                        <a:rPr lang="en-US" sz="2500">
                          <a:solidFill>
                            <a:srgbClr val="2B4B82"/>
                          </a:solidFill>
                          <a:latin typeface="Clear Sans"/>
                          <a:ea typeface="Clear Sans"/>
                          <a:cs typeface="Clear Sans"/>
                          <a:sym typeface="Clear Sans"/>
                        </a:rPr>
                        <a:t>Thực hiện ý tưởng thông qua ngôn ngữ lập trình  HTML, Javascript</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499"/>
                        </a:lnSpc>
                        <a:defRPr/>
                      </a:pPr>
                      <a:r>
                        <a:rPr lang="en-US" sz="2499">
                          <a:solidFill>
                            <a:srgbClr val="2B4B82"/>
                          </a:solidFill>
                          <a:latin typeface="Clear Sans"/>
                          <a:ea typeface="Clear Sans"/>
                          <a:cs typeface="Clear Sans"/>
                          <a:sym typeface="Clear Sans"/>
                        </a:rPr>
                        <a:t>Thắng, Long, Quân, Toàn</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c>
                  <a:txBody>
                    <a:bodyPr anchor="t" rtlCol="false"/>
                    <a:lstStyle/>
                    <a:p>
                      <a:pPr algn="ctr">
                        <a:lnSpc>
                          <a:spcPts val="3499"/>
                        </a:lnSpc>
                        <a:defRPr/>
                      </a:pPr>
                      <a:r>
                        <a:rPr lang="en-US" sz="2499">
                          <a:solidFill>
                            <a:srgbClr val="2B4B82"/>
                          </a:solidFill>
                          <a:latin typeface="Clear Sans"/>
                          <a:ea typeface="Clear Sans"/>
                          <a:cs typeface="Clear Sans"/>
                          <a:sym typeface="Clear Sans"/>
                        </a:rPr>
                        <a:t>Hoàn thành</a:t>
                      </a:r>
                      <a:endParaRPr lang="en-US" sz="1100"/>
                    </a:p>
                  </a:txBody>
                  <a:tcPr marL="171450" marR="171450" marT="171450" marB="171450" anchor="ctr">
                    <a:lnL cmpd="sng" algn="ctr" cap="flat" w="28575">
                      <a:solidFill>
                        <a:srgbClr val="2B4B82"/>
                      </a:solidFill>
                      <a:prstDash val="solid"/>
                      <a:round/>
                      <a:headEnd type="none" w="med" len="med"/>
                      <a:tailEnd type="none" w="med" len="med"/>
                    </a:lnL>
                    <a:lnR cmpd="sng" algn="ctr" cap="flat" w="28575">
                      <a:solidFill>
                        <a:srgbClr val="2B4B82"/>
                      </a:solidFill>
                      <a:prstDash val="solid"/>
                      <a:round/>
                      <a:headEnd type="none" w="med" len="med"/>
                      <a:tailEnd type="none" w="med" len="med"/>
                    </a:lnR>
                    <a:lnT cmpd="sng" algn="ctr" cap="flat" w="28575">
                      <a:solidFill>
                        <a:srgbClr val="2B4B82"/>
                      </a:solidFill>
                      <a:prstDash val="solid"/>
                      <a:round/>
                      <a:headEnd type="none" w="med" len="med"/>
                      <a:tailEnd type="none" w="med" len="med"/>
                    </a:lnT>
                    <a:lnB cmpd="sng" algn="ctr" cap="flat" w="28575">
                      <a:solidFill>
                        <a:srgbClr val="2B4B82"/>
                      </a:solidFill>
                      <a:prstDash val="solid"/>
                      <a:round/>
                      <a:headEnd type="none" w="med" len="med"/>
                      <a:tailEnd type="none" w="med" len="med"/>
                    </a:lnB>
                    <a:solidFill>
                      <a:srgbClr val="FEFEFE"/>
                    </a:solidFill>
                  </a:tcPr>
                </a:tc>
              </a:tr>
            </a:tbl>
          </a:graphicData>
        </a:graphic>
      </p:graphicFrame>
      <p:sp>
        <p:nvSpPr>
          <p:cNvPr name="Freeform 3" id="3"/>
          <p:cNvSpPr/>
          <p:nvPr/>
        </p:nvSpPr>
        <p:spPr>
          <a:xfrm flipH="false" flipV="false" rot="0">
            <a:off x="15274808" y="-162437"/>
            <a:ext cx="3171675" cy="2842974"/>
          </a:xfrm>
          <a:custGeom>
            <a:avLst/>
            <a:gdLst/>
            <a:ahLst/>
            <a:cxnLst/>
            <a:rect r="r" b="b" t="t" l="l"/>
            <a:pathLst>
              <a:path h="2842974" w="3171675">
                <a:moveTo>
                  <a:pt x="0" y="0"/>
                </a:moveTo>
                <a:lnTo>
                  <a:pt x="3171675" y="0"/>
                </a:lnTo>
                <a:lnTo>
                  <a:pt x="3171675" y="2842974"/>
                </a:lnTo>
                <a:lnTo>
                  <a:pt x="0" y="28429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144780"/>
            <a:ext cx="13622869" cy="883920"/>
          </a:xfrm>
          <a:prstGeom prst="rect">
            <a:avLst/>
          </a:prstGeom>
        </p:spPr>
        <p:txBody>
          <a:bodyPr anchor="t" rtlCol="false" tIns="0" lIns="0" bIns="0" rIns="0">
            <a:spAutoFit/>
          </a:bodyPr>
          <a:lstStyle/>
          <a:p>
            <a:pPr algn="l" marL="0" indent="0" lvl="0">
              <a:lnSpc>
                <a:spcPts val="6719"/>
              </a:lnSpc>
            </a:pPr>
            <a:r>
              <a:rPr lang="en-US" b="true" sz="6399">
                <a:solidFill>
                  <a:srgbClr val="2B4B82"/>
                </a:solidFill>
                <a:latin typeface="Clear Sans Bold"/>
                <a:ea typeface="Clear Sans Bold"/>
                <a:cs typeface="Clear Sans Bold"/>
                <a:sym typeface="Clear Sans Bold"/>
              </a:rPr>
              <a:t>2.PHÂN CÔNG CÔNG VIỆC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sp>
        <p:nvSpPr>
          <p:cNvPr name="Freeform 2" id="2"/>
          <p:cNvSpPr/>
          <p:nvPr/>
        </p:nvSpPr>
        <p:spPr>
          <a:xfrm flipH="false" flipV="false" rot="0">
            <a:off x="724175" y="1944661"/>
            <a:ext cx="8419825" cy="7958464"/>
          </a:xfrm>
          <a:custGeom>
            <a:avLst/>
            <a:gdLst/>
            <a:ahLst/>
            <a:cxnLst/>
            <a:rect r="r" b="b" t="t" l="l"/>
            <a:pathLst>
              <a:path h="7958464" w="8419825">
                <a:moveTo>
                  <a:pt x="0" y="0"/>
                </a:moveTo>
                <a:lnTo>
                  <a:pt x="8419825" y="0"/>
                </a:lnTo>
                <a:lnTo>
                  <a:pt x="8419825" y="7958465"/>
                </a:lnTo>
                <a:lnTo>
                  <a:pt x="0" y="7958465"/>
                </a:lnTo>
                <a:lnTo>
                  <a:pt x="0" y="0"/>
                </a:lnTo>
                <a:close/>
              </a:path>
            </a:pathLst>
          </a:custGeom>
          <a:blipFill>
            <a:blip r:embed="rId2"/>
            <a:stretch>
              <a:fillRect l="0" t="0" r="0" b="0"/>
            </a:stretch>
          </a:blipFill>
        </p:spPr>
      </p:sp>
      <p:sp>
        <p:nvSpPr>
          <p:cNvPr name="TextBox 3" id="3"/>
          <p:cNvSpPr txBox="true"/>
          <p:nvPr/>
        </p:nvSpPr>
        <p:spPr>
          <a:xfrm rot="0">
            <a:off x="4194716" y="629603"/>
            <a:ext cx="11366534"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3.PHƯƠNG PHÁP GIẢI QUYẾT</a:t>
            </a:r>
          </a:p>
        </p:txBody>
      </p:sp>
      <p:sp>
        <p:nvSpPr>
          <p:cNvPr name="TextBox 4" id="4"/>
          <p:cNvSpPr txBox="true"/>
          <p:nvPr/>
        </p:nvSpPr>
        <p:spPr>
          <a:xfrm rot="0">
            <a:off x="9448525" y="2559003"/>
            <a:ext cx="8582939" cy="6116664"/>
          </a:xfrm>
          <a:prstGeom prst="rect">
            <a:avLst/>
          </a:prstGeom>
        </p:spPr>
        <p:txBody>
          <a:bodyPr anchor="t" rtlCol="false" tIns="0" lIns="0" bIns="0" rIns="0">
            <a:spAutoFit/>
          </a:bodyPr>
          <a:lstStyle/>
          <a:p>
            <a:pPr algn="l">
              <a:lnSpc>
                <a:spcPts val="4813"/>
              </a:lnSpc>
              <a:spcBef>
                <a:spcPct val="0"/>
              </a:spcBef>
            </a:pPr>
            <a:r>
              <a:rPr lang="en-US" b="true" sz="4584">
                <a:solidFill>
                  <a:srgbClr val="2B4B82"/>
                </a:solidFill>
                <a:latin typeface="Clear Sans Bold"/>
                <a:ea typeface="Clear Sans Bold"/>
                <a:cs typeface="Clear Sans Bold"/>
                <a:sym typeface="Clear Sans Bold"/>
              </a:rPr>
              <a:t>Hệ thống sử dụng thuật toán Dijkstra để tìm đường đi ngắn nhất giữa hai địa điểm trên bản đồ. Dữ liệu được lưu trữ dưới dạng các địa điểm (nodes) và các kết nối giữa chúng (edges) với trọng số là khoảng cách Euclidean. Google Maps API được dùng để hiển thị bản đồ và vẽ đường đi.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2487819" y="6997246"/>
            <a:ext cx="13312362" cy="2893992"/>
          </a:xfrm>
          <a:custGeom>
            <a:avLst/>
            <a:gdLst/>
            <a:ahLst/>
            <a:cxnLst/>
            <a:rect r="r" b="b" t="t" l="l"/>
            <a:pathLst>
              <a:path h="2893992" w="13312362">
                <a:moveTo>
                  <a:pt x="0" y="0"/>
                </a:moveTo>
                <a:lnTo>
                  <a:pt x="13312362" y="0"/>
                </a:lnTo>
                <a:lnTo>
                  <a:pt x="13312362" y="2893992"/>
                </a:lnTo>
                <a:lnTo>
                  <a:pt x="0" y="2893992"/>
                </a:lnTo>
                <a:lnTo>
                  <a:pt x="0" y="0"/>
                </a:lnTo>
                <a:close/>
              </a:path>
            </a:pathLst>
          </a:custGeom>
          <a:blipFill>
            <a:blip r:embed="rId2"/>
            <a:stretch>
              <a:fillRect l="0" t="0" r="0" b="0"/>
            </a:stretch>
          </a:blipFill>
        </p:spPr>
      </p:sp>
      <p:sp>
        <p:nvSpPr>
          <p:cNvPr name="TextBox 3" id="3"/>
          <p:cNvSpPr txBox="true"/>
          <p:nvPr/>
        </p:nvSpPr>
        <p:spPr>
          <a:xfrm rot="0">
            <a:off x="4194716" y="629603"/>
            <a:ext cx="10507617"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PHƯƠNG PHÁP GIẢI QUYẾT</a:t>
            </a:r>
          </a:p>
        </p:txBody>
      </p:sp>
      <p:sp>
        <p:nvSpPr>
          <p:cNvPr name="TextBox 4" id="4"/>
          <p:cNvSpPr txBox="true"/>
          <p:nvPr/>
        </p:nvSpPr>
        <p:spPr>
          <a:xfrm rot="0">
            <a:off x="541837" y="1580197"/>
            <a:ext cx="2599581"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2B4B82"/>
                </a:solidFill>
                <a:latin typeface="Clear Sans Bold"/>
                <a:ea typeface="Clear Sans Bold"/>
                <a:cs typeface="Clear Sans Bold"/>
                <a:sym typeface="Clear Sans Bold"/>
              </a:rPr>
              <a:t>a) Dữ liệu</a:t>
            </a:r>
          </a:p>
        </p:txBody>
      </p:sp>
      <p:sp>
        <p:nvSpPr>
          <p:cNvPr name="TextBox 5" id="5"/>
          <p:cNvSpPr txBox="true"/>
          <p:nvPr/>
        </p:nvSpPr>
        <p:spPr>
          <a:xfrm rot="0">
            <a:off x="201941" y="2673427"/>
            <a:ext cx="9510800" cy="630264"/>
          </a:xfrm>
          <a:prstGeom prst="rect">
            <a:avLst/>
          </a:prstGeom>
        </p:spPr>
        <p:txBody>
          <a:bodyPr anchor="t" rtlCol="false" tIns="0" lIns="0" bIns="0" rIns="0">
            <a:spAutoFit/>
          </a:bodyPr>
          <a:lstStyle/>
          <a:p>
            <a:pPr algn="ctr" marL="0" indent="0" lvl="0">
              <a:lnSpc>
                <a:spcPts val="4813"/>
              </a:lnSpc>
              <a:spcBef>
                <a:spcPct val="0"/>
              </a:spcBef>
            </a:pPr>
            <a:r>
              <a:rPr lang="en-US" b="true" sz="4584" strike="noStrike" u="none">
                <a:solidFill>
                  <a:srgbClr val="2B4B82"/>
                </a:solidFill>
                <a:latin typeface="Clear Sans Bold"/>
                <a:ea typeface="Clear Sans Bold"/>
                <a:cs typeface="Clear Sans Bold"/>
                <a:sym typeface="Clear Sans Bold"/>
              </a:rPr>
              <a:t>Danh sách địa điểm (locations):</a:t>
            </a:r>
          </a:p>
        </p:txBody>
      </p:sp>
      <p:sp>
        <p:nvSpPr>
          <p:cNvPr name="TextBox 6" id="6"/>
          <p:cNvSpPr txBox="true"/>
          <p:nvPr/>
        </p:nvSpPr>
        <p:spPr>
          <a:xfrm rot="0">
            <a:off x="201941" y="3642506"/>
            <a:ext cx="18086059" cy="3068664"/>
          </a:xfrm>
          <a:prstGeom prst="rect">
            <a:avLst/>
          </a:prstGeom>
        </p:spPr>
        <p:txBody>
          <a:bodyPr anchor="t" rtlCol="false" tIns="0" lIns="0" bIns="0" rIns="0">
            <a:spAutoFit/>
          </a:bodyPr>
          <a:lstStyle/>
          <a:p>
            <a:pPr algn="l" marL="989841" indent="-494921" lvl="1">
              <a:lnSpc>
                <a:spcPts val="4813"/>
              </a:lnSpc>
              <a:spcBef>
                <a:spcPct val="0"/>
              </a:spcBef>
              <a:buFont typeface="Arial"/>
              <a:buChar char="•"/>
            </a:pPr>
            <a:r>
              <a:rPr lang="en-US" b="true" sz="4584" strike="noStrike" u="none">
                <a:solidFill>
                  <a:srgbClr val="2B4B82"/>
                </a:solidFill>
                <a:latin typeface="Clear Sans Bold"/>
                <a:ea typeface="Clear Sans Bold"/>
                <a:cs typeface="Clear Sans Bold"/>
                <a:sym typeface="Clear Sans Bold"/>
              </a:rPr>
              <a:t>Kiểu dữ liệu: Object (JSON) -&gt; Trực quan, dễ dàng ánh xạ dữ liệu địa lý.</a:t>
            </a:r>
          </a:p>
          <a:p>
            <a:pPr algn="l" marL="989841" indent="-494921" lvl="1">
              <a:lnSpc>
                <a:spcPts val="4813"/>
              </a:lnSpc>
              <a:spcBef>
                <a:spcPct val="0"/>
              </a:spcBef>
              <a:buFont typeface="Arial"/>
              <a:buChar char="•"/>
            </a:pPr>
            <a:r>
              <a:rPr lang="en-US" b="true" sz="4584" strike="noStrike" u="none">
                <a:solidFill>
                  <a:srgbClr val="2B4B82"/>
                </a:solidFill>
                <a:latin typeface="Clear Sans Bold"/>
                <a:ea typeface="Clear Sans Bold"/>
                <a:cs typeface="Clear Sans Bold"/>
                <a:sym typeface="Clear Sans Bold"/>
              </a:rPr>
              <a:t>Nội dung: Lưu tọa độ địa lý (lat, lng) của từng địa điểm.</a:t>
            </a:r>
          </a:p>
          <a:p>
            <a:pPr algn="l" marL="989841" indent="-494921" lvl="1">
              <a:lnSpc>
                <a:spcPts val="4813"/>
              </a:lnSpc>
              <a:spcBef>
                <a:spcPct val="0"/>
              </a:spcBef>
              <a:buFont typeface="Arial"/>
              <a:buChar char="•"/>
            </a:pPr>
            <a:r>
              <a:rPr lang="en-US" b="true" sz="4584" strike="noStrike" u="none">
                <a:solidFill>
                  <a:srgbClr val="2B4B82"/>
                </a:solidFill>
                <a:latin typeface="Clear Sans Bold"/>
                <a:ea typeface="Clear Sans Bold"/>
                <a:cs typeface="Clear Sans Bold"/>
                <a:sym typeface="Clear Sans Bold"/>
              </a:rPr>
              <a:t>Vai trò: Là danh sách các đỉnh (nodes) của đồ thị.</a:t>
            </a:r>
          </a:p>
          <a:p>
            <a:pPr algn="l" marL="989841" indent="-494921" lvl="1">
              <a:lnSpc>
                <a:spcPts val="4813"/>
              </a:lnSpc>
              <a:spcBef>
                <a:spcPct val="0"/>
              </a:spcBef>
              <a:buFont typeface="Arial"/>
              <a:buChar char="•"/>
            </a:pPr>
            <a:r>
              <a:rPr lang="en-US" b="true" sz="4584" strike="noStrike" u="none">
                <a:solidFill>
                  <a:srgbClr val="2B4B82"/>
                </a:solidFill>
                <a:latin typeface="Clear Sans Bold"/>
                <a:ea typeface="Clear Sans Bold"/>
                <a:cs typeface="Clear Sans Bold"/>
                <a:sym typeface="Clear Sans Bold"/>
              </a:rPr>
              <a:t>Độ lớn: ~90 địa điểm (tuỳ thuộc vào phạm vi bản đồ).</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570162" y="3241659"/>
            <a:ext cx="17717838" cy="3347560"/>
          </a:xfrm>
          <a:prstGeom prst="rect">
            <a:avLst/>
          </a:prstGeom>
        </p:spPr>
        <p:txBody>
          <a:bodyPr anchor="t" rtlCol="false" tIns="0" lIns="0" bIns="0" rIns="0">
            <a:spAutoFit/>
          </a:bodyPr>
          <a:lstStyle/>
          <a:p>
            <a:pPr algn="l" marL="899914" indent="-449957" lvl="1">
              <a:lnSpc>
                <a:spcPts val="4376"/>
              </a:lnSpc>
              <a:spcBef>
                <a:spcPct val="0"/>
              </a:spcBef>
              <a:buFont typeface="Arial"/>
              <a:buChar char="•"/>
            </a:pPr>
            <a:r>
              <a:rPr lang="en-US" b="true" sz="4168" strike="noStrike" u="none">
                <a:solidFill>
                  <a:srgbClr val="2B4B82"/>
                </a:solidFill>
                <a:latin typeface="Clear Sans Bold"/>
                <a:ea typeface="Clear Sans Bold"/>
                <a:cs typeface="Clear Sans Bold"/>
                <a:sym typeface="Clear Sans Bold"/>
              </a:rPr>
              <a:t>Kiểu dữ liệu: Object -&gt; Phù hợp với đồ thị thưa, không cần lưu ma trận kề.</a:t>
            </a:r>
          </a:p>
          <a:p>
            <a:pPr algn="l" marL="899914" indent="-449957" lvl="1">
              <a:lnSpc>
                <a:spcPts val="4376"/>
              </a:lnSpc>
              <a:spcBef>
                <a:spcPct val="0"/>
              </a:spcBef>
              <a:buFont typeface="Arial"/>
              <a:buChar char="•"/>
            </a:pPr>
            <a:r>
              <a:rPr lang="en-US" b="true" sz="4168" strike="noStrike" u="none">
                <a:solidFill>
                  <a:srgbClr val="2B4B82"/>
                </a:solidFill>
                <a:latin typeface="Clear Sans Bold"/>
                <a:ea typeface="Clear Sans Bold"/>
                <a:cs typeface="Clear Sans Bold"/>
                <a:sym typeface="Clear Sans Bold"/>
              </a:rPr>
              <a:t>Nội dung: Lưu các cạnh của đồ thị, mỗi đỉnh liên kết với danh sách các đỉnh kề.</a:t>
            </a:r>
          </a:p>
          <a:p>
            <a:pPr algn="l" marL="899914" indent="-449957" lvl="1">
              <a:lnSpc>
                <a:spcPts val="4376"/>
              </a:lnSpc>
              <a:spcBef>
                <a:spcPct val="0"/>
              </a:spcBef>
              <a:buFont typeface="Arial"/>
              <a:buChar char="•"/>
            </a:pPr>
            <a:r>
              <a:rPr lang="en-US" b="true" sz="4168" strike="noStrike" u="none">
                <a:solidFill>
                  <a:srgbClr val="2B4B82"/>
                </a:solidFill>
                <a:latin typeface="Clear Sans Bold"/>
                <a:ea typeface="Clear Sans Bold"/>
                <a:cs typeface="Clear Sans Bold"/>
                <a:sym typeface="Clear Sans Bold"/>
              </a:rPr>
              <a:t>Vai trò: Định nghĩa cấu trúc đồ thị dựa trên các kết nối.</a:t>
            </a:r>
          </a:p>
          <a:p>
            <a:pPr algn="l" marL="899914" indent="-449957" lvl="1">
              <a:lnSpc>
                <a:spcPts val="4376"/>
              </a:lnSpc>
              <a:spcBef>
                <a:spcPct val="0"/>
              </a:spcBef>
              <a:buFont typeface="Arial"/>
              <a:buChar char="•"/>
            </a:pPr>
            <a:r>
              <a:rPr lang="en-US" b="true" sz="4168" strike="noStrike" u="none">
                <a:solidFill>
                  <a:srgbClr val="2B4B82"/>
                </a:solidFill>
                <a:latin typeface="Clear Sans Bold"/>
                <a:ea typeface="Clear Sans Bold"/>
                <a:cs typeface="Clear Sans Bold"/>
                <a:sym typeface="Clear Sans Bold"/>
              </a:rPr>
              <a:t>Độ lớn: Trên 100 cạnh, đảm bảo chương trình hoạt động tốt</a:t>
            </a:r>
          </a:p>
        </p:txBody>
      </p:sp>
      <p:sp>
        <p:nvSpPr>
          <p:cNvPr name="Freeform 3" id="3"/>
          <p:cNvSpPr/>
          <p:nvPr/>
        </p:nvSpPr>
        <p:spPr>
          <a:xfrm flipH="false" flipV="false" rot="0">
            <a:off x="3949981" y="6733759"/>
            <a:ext cx="9103851" cy="3371797"/>
          </a:xfrm>
          <a:custGeom>
            <a:avLst/>
            <a:gdLst/>
            <a:ahLst/>
            <a:cxnLst/>
            <a:rect r="r" b="b" t="t" l="l"/>
            <a:pathLst>
              <a:path h="3371797" w="9103851">
                <a:moveTo>
                  <a:pt x="0" y="0"/>
                </a:moveTo>
                <a:lnTo>
                  <a:pt x="9103851" y="0"/>
                </a:lnTo>
                <a:lnTo>
                  <a:pt x="9103851" y="3371797"/>
                </a:lnTo>
                <a:lnTo>
                  <a:pt x="0" y="3371797"/>
                </a:lnTo>
                <a:lnTo>
                  <a:pt x="0" y="0"/>
                </a:lnTo>
                <a:close/>
              </a:path>
            </a:pathLst>
          </a:custGeom>
          <a:blipFill>
            <a:blip r:embed="rId2"/>
            <a:stretch>
              <a:fillRect l="0" t="0" r="0" b="0"/>
            </a:stretch>
          </a:blipFill>
        </p:spPr>
      </p:sp>
      <p:sp>
        <p:nvSpPr>
          <p:cNvPr name="TextBox 4" id="4"/>
          <p:cNvSpPr txBox="true"/>
          <p:nvPr/>
        </p:nvSpPr>
        <p:spPr>
          <a:xfrm rot="0">
            <a:off x="4194716" y="629603"/>
            <a:ext cx="10507617"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PHƯƠNG PHÁP GIẢI QUYẾT</a:t>
            </a:r>
          </a:p>
        </p:txBody>
      </p:sp>
      <p:sp>
        <p:nvSpPr>
          <p:cNvPr name="TextBox 5" id="5"/>
          <p:cNvSpPr txBox="true"/>
          <p:nvPr/>
        </p:nvSpPr>
        <p:spPr>
          <a:xfrm rot="0">
            <a:off x="570162" y="1580197"/>
            <a:ext cx="2599581"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2B4B82"/>
                </a:solidFill>
                <a:latin typeface="Clear Sans Bold"/>
                <a:ea typeface="Clear Sans Bold"/>
                <a:cs typeface="Clear Sans Bold"/>
                <a:sym typeface="Clear Sans Bold"/>
              </a:rPr>
              <a:t>a) Dữ liệu</a:t>
            </a:r>
          </a:p>
        </p:txBody>
      </p:sp>
      <p:sp>
        <p:nvSpPr>
          <p:cNvPr name="TextBox 6" id="6"/>
          <p:cNvSpPr txBox="true"/>
          <p:nvPr/>
        </p:nvSpPr>
        <p:spPr>
          <a:xfrm rot="0">
            <a:off x="285081" y="2277136"/>
            <a:ext cx="9595774" cy="630264"/>
          </a:xfrm>
          <a:prstGeom prst="rect">
            <a:avLst/>
          </a:prstGeom>
        </p:spPr>
        <p:txBody>
          <a:bodyPr anchor="t" rtlCol="false" tIns="0" lIns="0" bIns="0" rIns="0">
            <a:spAutoFit/>
          </a:bodyPr>
          <a:lstStyle/>
          <a:p>
            <a:pPr algn="ctr" marL="0" indent="0" lvl="0">
              <a:lnSpc>
                <a:spcPts val="4813"/>
              </a:lnSpc>
              <a:spcBef>
                <a:spcPct val="0"/>
              </a:spcBef>
            </a:pPr>
            <a:r>
              <a:rPr lang="en-US" b="true" sz="4584" strike="noStrike" u="none">
                <a:solidFill>
                  <a:srgbClr val="2B4B82"/>
                </a:solidFill>
                <a:latin typeface="Clear Sans Bold"/>
                <a:ea typeface="Clear Sans Bold"/>
                <a:cs typeface="Clear Sans Bold"/>
                <a:sym typeface="Clear Sans Bold"/>
              </a:rPr>
              <a:t>Danh sách kết nối (connections):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p:cNvSpPr/>
          <p:nvPr/>
        </p:nvSpPr>
        <p:spPr>
          <a:xfrm flipH="false" flipV="false" rot="0">
            <a:off x="4052585" y="125679"/>
            <a:ext cx="9736729" cy="9517653"/>
          </a:xfrm>
          <a:custGeom>
            <a:avLst/>
            <a:gdLst/>
            <a:ahLst/>
            <a:cxnLst/>
            <a:rect r="r" b="b" t="t" l="l"/>
            <a:pathLst>
              <a:path h="9517653" w="9736729">
                <a:moveTo>
                  <a:pt x="0" y="0"/>
                </a:moveTo>
                <a:lnTo>
                  <a:pt x="9736729" y="0"/>
                </a:lnTo>
                <a:lnTo>
                  <a:pt x="9736729" y="9517653"/>
                </a:lnTo>
                <a:lnTo>
                  <a:pt x="0" y="9517653"/>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9448525" y="3087874"/>
            <a:ext cx="8504638" cy="6170426"/>
          </a:xfrm>
          <a:prstGeom prst="rect">
            <a:avLst/>
          </a:prstGeom>
        </p:spPr>
        <p:txBody>
          <a:bodyPr anchor="t" rtlCol="false" tIns="0" lIns="0" bIns="0" rIns="0">
            <a:spAutoFit/>
          </a:bodyPr>
          <a:lstStyle/>
          <a:p>
            <a:pPr algn="l" marL="0" indent="0" lvl="0">
              <a:lnSpc>
                <a:spcPts val="4049"/>
              </a:lnSpc>
              <a:spcBef>
                <a:spcPct val="0"/>
              </a:spcBef>
            </a:pPr>
          </a:p>
          <a:p>
            <a:pPr algn="l" marL="0" indent="0" lvl="0">
              <a:lnSpc>
                <a:spcPts val="4049"/>
              </a:lnSpc>
              <a:spcBef>
                <a:spcPct val="0"/>
              </a:spcBef>
            </a:pPr>
          </a:p>
          <a:p>
            <a:pPr algn="l" marL="832729" indent="-416365" lvl="1">
              <a:lnSpc>
                <a:spcPts val="4049"/>
              </a:lnSpc>
              <a:spcBef>
                <a:spcPct val="0"/>
              </a:spcBef>
              <a:buFont typeface="Arial"/>
              <a:buChar char="•"/>
            </a:pPr>
            <a:r>
              <a:rPr lang="en-US" b="true" sz="3857" strike="noStrike" u="none">
                <a:solidFill>
                  <a:srgbClr val="2B4B82"/>
                </a:solidFill>
                <a:latin typeface="Clear Sans Bold"/>
                <a:ea typeface="Clear Sans Bold"/>
                <a:cs typeface="Clear Sans Bold"/>
                <a:sym typeface="Clear Sans Bold"/>
              </a:rPr>
              <a:t>Kiểu dữ liệu: Object được xây dựng động từ locations và connections.</a:t>
            </a:r>
          </a:p>
          <a:p>
            <a:pPr algn="l" marL="832729" indent="-416365" lvl="1">
              <a:lnSpc>
                <a:spcPts val="4049"/>
              </a:lnSpc>
              <a:spcBef>
                <a:spcPct val="0"/>
              </a:spcBef>
              <a:buFont typeface="Arial"/>
              <a:buChar char="•"/>
            </a:pPr>
            <a:r>
              <a:rPr lang="en-US" b="true" sz="3857" strike="noStrike" u="none">
                <a:solidFill>
                  <a:srgbClr val="2B4B82"/>
                </a:solidFill>
                <a:latin typeface="Clear Sans Bold"/>
                <a:ea typeface="Clear Sans Bold"/>
                <a:cs typeface="Clear Sans Bold"/>
                <a:sym typeface="Clear Sans Bold"/>
              </a:rPr>
              <a:t>Nội dung: Mỗi đỉnh được liên kết với danh sách đỉnh kề và khoảng cách (trọng số cạnh).</a:t>
            </a:r>
          </a:p>
          <a:p>
            <a:pPr algn="l" marL="832729" indent="-416365" lvl="1">
              <a:lnSpc>
                <a:spcPts val="4049"/>
              </a:lnSpc>
              <a:spcBef>
                <a:spcPct val="0"/>
              </a:spcBef>
              <a:buFont typeface="Arial"/>
              <a:buChar char="•"/>
            </a:pPr>
            <a:r>
              <a:rPr lang="en-US" b="true" sz="3857" strike="noStrike" u="none">
                <a:solidFill>
                  <a:srgbClr val="2B4B82"/>
                </a:solidFill>
                <a:latin typeface="Clear Sans Bold"/>
                <a:ea typeface="Clear Sans Bold"/>
                <a:cs typeface="Clear Sans Bold"/>
                <a:sym typeface="Clear Sans Bold"/>
              </a:rPr>
              <a:t>Vai trò: Là đồ thị có trọng số, làm cơ sở cho thuật toán Dijkstra</a:t>
            </a:r>
          </a:p>
          <a:p>
            <a:pPr algn="l" marL="832729" indent="-416365" lvl="1">
              <a:lnSpc>
                <a:spcPts val="4049"/>
              </a:lnSpc>
              <a:spcBef>
                <a:spcPct val="0"/>
              </a:spcBef>
              <a:buFont typeface="Arial"/>
              <a:buChar char="•"/>
            </a:pPr>
            <a:r>
              <a:rPr lang="en-US" b="true" sz="3857" strike="noStrike" u="none">
                <a:solidFill>
                  <a:srgbClr val="2B4B82"/>
                </a:solidFill>
                <a:latin typeface="Clear Sans Bold"/>
                <a:ea typeface="Clear Sans Bold"/>
                <a:cs typeface="Clear Sans Bold"/>
                <a:sym typeface="Clear Sans Bold"/>
              </a:rPr>
              <a:t>Kích thước đồ thị: O(N + E), với N là số đỉnh và E là số cạnh</a:t>
            </a:r>
          </a:p>
        </p:txBody>
      </p:sp>
      <p:sp>
        <p:nvSpPr>
          <p:cNvPr name="Freeform 3" id="3"/>
          <p:cNvSpPr/>
          <p:nvPr/>
        </p:nvSpPr>
        <p:spPr>
          <a:xfrm flipH="false" flipV="false" rot="0">
            <a:off x="568259" y="3586466"/>
            <a:ext cx="8880266" cy="6083575"/>
          </a:xfrm>
          <a:custGeom>
            <a:avLst/>
            <a:gdLst/>
            <a:ahLst/>
            <a:cxnLst/>
            <a:rect r="r" b="b" t="t" l="l"/>
            <a:pathLst>
              <a:path h="6083575" w="8880266">
                <a:moveTo>
                  <a:pt x="0" y="0"/>
                </a:moveTo>
                <a:lnTo>
                  <a:pt x="8880266" y="0"/>
                </a:lnTo>
                <a:lnTo>
                  <a:pt x="8880266" y="6083575"/>
                </a:lnTo>
                <a:lnTo>
                  <a:pt x="0" y="6083575"/>
                </a:lnTo>
                <a:lnTo>
                  <a:pt x="0" y="0"/>
                </a:lnTo>
                <a:close/>
              </a:path>
            </a:pathLst>
          </a:custGeom>
          <a:blipFill>
            <a:blip r:embed="rId2"/>
            <a:stretch>
              <a:fillRect l="0" t="0" r="-30325" b="0"/>
            </a:stretch>
          </a:blipFill>
        </p:spPr>
      </p:sp>
      <p:sp>
        <p:nvSpPr>
          <p:cNvPr name="TextBox 4" id="4"/>
          <p:cNvSpPr txBox="true"/>
          <p:nvPr/>
        </p:nvSpPr>
        <p:spPr>
          <a:xfrm rot="0">
            <a:off x="4194716" y="629603"/>
            <a:ext cx="10507617"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PHƯƠNG PHÁP GIẢI QUYẾT</a:t>
            </a:r>
          </a:p>
        </p:txBody>
      </p:sp>
      <p:sp>
        <p:nvSpPr>
          <p:cNvPr name="TextBox 5" id="5"/>
          <p:cNvSpPr txBox="true"/>
          <p:nvPr/>
        </p:nvSpPr>
        <p:spPr>
          <a:xfrm rot="0">
            <a:off x="570162" y="1972729"/>
            <a:ext cx="2599581"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2B4B82"/>
                </a:solidFill>
                <a:latin typeface="Clear Sans Bold"/>
                <a:ea typeface="Clear Sans Bold"/>
                <a:cs typeface="Clear Sans Bold"/>
                <a:sym typeface="Clear Sans Bold"/>
              </a:rPr>
              <a:t>a) Dữ liệu</a:t>
            </a:r>
          </a:p>
        </p:txBody>
      </p:sp>
      <p:sp>
        <p:nvSpPr>
          <p:cNvPr name="TextBox 6" id="6"/>
          <p:cNvSpPr txBox="true"/>
          <p:nvPr/>
        </p:nvSpPr>
        <p:spPr>
          <a:xfrm rot="0">
            <a:off x="570162" y="2813327"/>
            <a:ext cx="4037112" cy="630264"/>
          </a:xfrm>
          <a:prstGeom prst="rect">
            <a:avLst/>
          </a:prstGeom>
        </p:spPr>
        <p:txBody>
          <a:bodyPr anchor="t" rtlCol="false" tIns="0" lIns="0" bIns="0" rIns="0">
            <a:spAutoFit/>
          </a:bodyPr>
          <a:lstStyle/>
          <a:p>
            <a:pPr algn="ctr">
              <a:lnSpc>
                <a:spcPts val="4813"/>
              </a:lnSpc>
              <a:spcBef>
                <a:spcPct val="0"/>
              </a:spcBef>
            </a:pPr>
            <a:r>
              <a:rPr lang="en-US" b="true" sz="4584">
                <a:solidFill>
                  <a:srgbClr val="2B4B82"/>
                </a:solidFill>
                <a:latin typeface="Clear Sans Bold"/>
                <a:ea typeface="Clear Sans Bold"/>
                <a:cs typeface="Clear Sans Bold"/>
                <a:sym typeface="Clear Sans Bold"/>
              </a:rPr>
              <a:t>Đồ thị (Graph):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DAF_l2YzaiQ</dc:identifier>
  <dcterms:modified xsi:type="dcterms:W3CDTF">2011-08-01T06:04:30Z</dcterms:modified>
  <cp:revision>1</cp:revision>
  <dc:title>Technology in Education Technology Presentation in Blue Peach Illustrative Style</dc:title>
</cp:coreProperties>
</file>